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31"/>
  </p:notesMasterIdLst>
  <p:handoutMasterIdLst>
    <p:handoutMasterId r:id="rId32"/>
  </p:handoutMasterIdLst>
  <p:sldIdLst>
    <p:sldId id="815" r:id="rId2"/>
    <p:sldId id="871" r:id="rId3"/>
    <p:sldId id="814" r:id="rId4"/>
    <p:sldId id="872" r:id="rId5"/>
    <p:sldId id="873" r:id="rId6"/>
    <p:sldId id="874" r:id="rId7"/>
    <p:sldId id="898" r:id="rId8"/>
    <p:sldId id="875" r:id="rId9"/>
    <p:sldId id="876" r:id="rId10"/>
    <p:sldId id="877" r:id="rId11"/>
    <p:sldId id="878" r:id="rId12"/>
    <p:sldId id="882" r:id="rId13"/>
    <p:sldId id="883" r:id="rId14"/>
    <p:sldId id="891" r:id="rId15"/>
    <p:sldId id="884" r:id="rId16"/>
    <p:sldId id="880" r:id="rId17"/>
    <p:sldId id="881" r:id="rId18"/>
    <p:sldId id="892" r:id="rId19"/>
    <p:sldId id="885" r:id="rId20"/>
    <p:sldId id="886" r:id="rId21"/>
    <p:sldId id="887" r:id="rId22"/>
    <p:sldId id="888" r:id="rId23"/>
    <p:sldId id="889" r:id="rId24"/>
    <p:sldId id="890" r:id="rId25"/>
    <p:sldId id="895" r:id="rId26"/>
    <p:sldId id="896" r:id="rId27"/>
    <p:sldId id="897" r:id="rId28"/>
    <p:sldId id="894" r:id="rId29"/>
    <p:sldId id="893" r:id="rId30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3204">
          <p15:clr>
            <a:srgbClr val="A4A3A4"/>
          </p15:clr>
        </p15:guide>
        <p15:guide id="2" orient="horz" pos="2916">
          <p15:clr>
            <a:srgbClr val="A4A3A4"/>
          </p15:clr>
        </p15:guide>
        <p15:guide id="3" orient="horz" pos="2196">
          <p15:clr>
            <a:srgbClr val="A4A3A4"/>
          </p15:clr>
        </p15:guide>
        <p15:guide id="4" orient="horz" pos="276">
          <p15:clr>
            <a:srgbClr val="A4A3A4"/>
          </p15:clr>
        </p15:guide>
        <p15:guide id="5" orient="horz" pos="468">
          <p15:clr>
            <a:srgbClr val="A4A3A4"/>
          </p15:clr>
        </p15:guide>
        <p15:guide id="6" pos="5712">
          <p15:clr>
            <a:srgbClr val="A4A3A4"/>
          </p15:clr>
        </p15:guide>
        <p15:guide id="7" pos="5376">
          <p15:clr>
            <a:srgbClr val="A4A3A4"/>
          </p15:clr>
        </p15:guide>
        <p15:guide id="8" pos="4224">
          <p15:clr>
            <a:srgbClr val="A4A3A4"/>
          </p15:clr>
        </p15:guide>
        <p15:guide id="9" pos="48">
          <p15:clr>
            <a:srgbClr val="A4A3A4"/>
          </p15:clr>
        </p15:guide>
        <p15:guide id="10" pos="7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raham Tracey" initials="GT" lastIdx="1" clrIdx="0">
    <p:extLst/>
  </p:cmAuthor>
  <p:cmAuthor id="2" name="Graham Tracey" initials="GT [2]" lastIdx="1" clrIdx="1">
    <p:extLst/>
  </p:cmAuthor>
  <p:cmAuthor id="3" name="Graham Tracey" initials="GT [3]" lastIdx="1" clrIdx="2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F00"/>
    <a:srgbClr val="ED4058"/>
    <a:srgbClr val="EC435B"/>
    <a:srgbClr val="364D66"/>
    <a:srgbClr val="D8DBE1"/>
    <a:srgbClr val="A8AFB9"/>
    <a:srgbClr val="F94760"/>
    <a:srgbClr val="49688C"/>
    <a:srgbClr val="F5F7F9"/>
    <a:srgbClr val="A6A6A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657" autoAdjust="0"/>
    <p:restoredTop sz="95094" autoAdjust="0"/>
  </p:normalViewPr>
  <p:slideViewPr>
    <p:cSldViewPr>
      <p:cViewPr>
        <p:scale>
          <a:sx n="139" d="100"/>
          <a:sy n="139" d="100"/>
        </p:scale>
        <p:origin x="-936" y="-360"/>
      </p:cViewPr>
      <p:guideLst>
        <p:guide orient="horz" pos="3204"/>
        <p:guide orient="horz" pos="2916"/>
        <p:guide orient="horz" pos="2196"/>
        <p:guide orient="horz" pos="276"/>
        <p:guide orient="horz" pos="468"/>
        <p:guide pos="5712"/>
        <p:guide pos="5376"/>
        <p:guide pos="4224"/>
        <p:guide pos="48"/>
        <p:guide pos="72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3" d="100"/>
        <a:sy n="63" d="100"/>
      </p:scale>
      <p:origin x="0" y="0"/>
    </p:cViewPr>
  </p:sorterViewPr>
  <p:notesViewPr>
    <p:cSldViewPr>
      <p:cViewPr varScale="1">
        <p:scale>
          <a:sx n="53" d="100"/>
          <a:sy n="53" d="100"/>
        </p:scale>
        <p:origin x="-2952" y="-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handoutMaster" Target="handoutMasters/handoutMaster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interSettings" Target="printerSettings/printerSettings1.bin"/><Relationship Id="rId34" Type="http://schemas.openxmlformats.org/officeDocument/2006/relationships/commentAuthors" Target="commentAuthors.xml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6-01-07T11:39:34.659" idx="1">
    <p:pos x="3616" y="572"/>
    <p:text>Add a slide with prereqs..configure radius, determine workflow, map modules and fields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6-01-07T12:00:55.969" idx="1">
    <p:pos x="10" y="10"/>
    <p:text>Add a note about additional modules incurring additional costs</p:text>
    <p:extLst>
      <p:ext uri="{C676402C-5697-4E1C-873F-D02D1690AC5C}">
        <p15:threadingInfo xmlns:p15="http://schemas.microsoft.com/office/powerpoint/2012/main" timeZoneBias="30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3" dt="2016-01-07T12:04:49.373" idx="1">
    <p:pos x="10" y="10"/>
    <p:text>Make a note about the fact that changes made to data in other modules will not be reflected in this.</p:text>
    <p:extLst>
      <p:ext uri="{C676402C-5697-4E1C-873F-D02D1690AC5C}">
        <p15:threadingInfo xmlns:p15="http://schemas.microsoft.com/office/powerpoint/2012/main" timeZoneBias="30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BE26285-430D-7748-9B43-56BD197105DE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2D0018-09FF-7A4C-939F-A3B122BF7833}">
      <dgm:prSet phldrT="[Text]"/>
      <dgm:spPr/>
      <dgm:t>
        <a:bodyPr/>
        <a:lstStyle/>
        <a:p>
          <a:r>
            <a:rPr lang="en-US" dirty="0" smtClean="0"/>
            <a:t>Kickoff and Requirements</a:t>
          </a:r>
          <a:endParaRPr lang="en-US" dirty="0"/>
        </a:p>
      </dgm:t>
    </dgm:pt>
    <dgm:pt modelId="{B7F99EBC-EECA-8246-8C24-1E89A20E6B7B}" type="parTrans" cxnId="{3DF9CDE9-FD0D-784F-9FA5-C97DD628F9BA}">
      <dgm:prSet/>
      <dgm:spPr/>
      <dgm:t>
        <a:bodyPr/>
        <a:lstStyle/>
        <a:p>
          <a:endParaRPr lang="en-US"/>
        </a:p>
      </dgm:t>
    </dgm:pt>
    <dgm:pt modelId="{290D80E8-B286-D144-8184-4E674CE85D56}" type="sibTrans" cxnId="{3DF9CDE9-FD0D-784F-9FA5-C97DD628F9BA}">
      <dgm:prSet/>
      <dgm:spPr/>
      <dgm:t>
        <a:bodyPr/>
        <a:lstStyle/>
        <a:p>
          <a:endParaRPr lang="en-US"/>
        </a:p>
      </dgm:t>
    </dgm:pt>
    <dgm:pt modelId="{F49D0A9B-D209-6A4F-A0D7-0CAB679099CC}">
      <dgm:prSet phldrT="[Text]"/>
      <dgm:spPr/>
      <dgm:t>
        <a:bodyPr/>
        <a:lstStyle/>
        <a:p>
          <a:r>
            <a:rPr lang="en-US" dirty="0" smtClean="0"/>
            <a:t>Develop</a:t>
          </a:r>
          <a:r>
            <a:rPr lang="en-US" baseline="0" dirty="0" smtClean="0"/>
            <a:t> Exports from Radius and Test</a:t>
          </a:r>
          <a:endParaRPr lang="en-US" dirty="0"/>
        </a:p>
      </dgm:t>
    </dgm:pt>
    <dgm:pt modelId="{E0FC7335-ED3E-3445-8ADD-B0B4695BBB35}" type="parTrans" cxnId="{A1381429-4BBC-BB40-9E9C-3A3773ECDE17}">
      <dgm:prSet/>
      <dgm:spPr/>
      <dgm:t>
        <a:bodyPr/>
        <a:lstStyle/>
        <a:p>
          <a:endParaRPr lang="en-US"/>
        </a:p>
      </dgm:t>
    </dgm:pt>
    <dgm:pt modelId="{8B942190-C349-A248-BFE5-5A23F775BF9B}" type="sibTrans" cxnId="{A1381429-4BBC-BB40-9E9C-3A3773ECDE17}">
      <dgm:prSet/>
      <dgm:spPr/>
      <dgm:t>
        <a:bodyPr/>
        <a:lstStyle/>
        <a:p>
          <a:endParaRPr lang="en-US"/>
        </a:p>
      </dgm:t>
    </dgm:pt>
    <dgm:pt modelId="{4790DCD2-73F5-6940-83A2-B188B34FF13E}">
      <dgm:prSet phldrT="[Text]"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Hobsons develops export process</a:t>
          </a:r>
          <a:endParaRPr lang="en-US" dirty="0"/>
        </a:p>
      </dgm:t>
    </dgm:pt>
    <dgm:pt modelId="{88A3507F-C856-0841-94AA-3F3D8347CCC3}" type="parTrans" cxnId="{F6F2CD18-BEDB-8A4B-A967-F806C2F749AC}">
      <dgm:prSet/>
      <dgm:spPr/>
      <dgm:t>
        <a:bodyPr/>
        <a:lstStyle/>
        <a:p>
          <a:endParaRPr lang="en-US"/>
        </a:p>
      </dgm:t>
    </dgm:pt>
    <dgm:pt modelId="{13F4297B-63A1-224D-8B23-DEC34442CB83}" type="sibTrans" cxnId="{F6F2CD18-BEDB-8A4B-A967-F806C2F749AC}">
      <dgm:prSet/>
      <dgm:spPr/>
      <dgm:t>
        <a:bodyPr/>
        <a:lstStyle/>
        <a:p>
          <a:endParaRPr lang="en-US"/>
        </a:p>
      </dgm:t>
    </dgm:pt>
    <dgm:pt modelId="{D744D96B-8E0C-454B-84DD-0112C80B674A}">
      <dgm:prSet phldrT="[Text]"/>
      <dgm:spPr/>
      <dgm:t>
        <a:bodyPr/>
        <a:lstStyle/>
        <a:p>
          <a:r>
            <a:rPr lang="en-US" dirty="0" smtClean="0"/>
            <a:t>Test &amp; Deploy</a:t>
          </a:r>
          <a:endParaRPr lang="en-US" dirty="0"/>
        </a:p>
      </dgm:t>
    </dgm:pt>
    <dgm:pt modelId="{E9BCC0FB-C051-354D-A066-C7CB081A7B34}" type="parTrans" cxnId="{94BFA722-CD0B-684C-ADA0-3B4DFB0EA629}">
      <dgm:prSet/>
      <dgm:spPr/>
      <dgm:t>
        <a:bodyPr/>
        <a:lstStyle/>
        <a:p>
          <a:endParaRPr lang="en-US"/>
        </a:p>
      </dgm:t>
    </dgm:pt>
    <dgm:pt modelId="{DD44771B-E161-B349-AC2D-A55AF5B0C36A}" type="sibTrans" cxnId="{94BFA722-CD0B-684C-ADA0-3B4DFB0EA629}">
      <dgm:prSet/>
      <dgm:spPr/>
      <dgm:t>
        <a:bodyPr/>
        <a:lstStyle/>
        <a:p>
          <a:endParaRPr lang="en-US"/>
        </a:p>
      </dgm:t>
    </dgm:pt>
    <dgm:pt modelId="{018E41D9-9942-D444-9181-E68A2CC665B0}">
      <dgm:prSet phldrT="[Text]"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schedule and automate</a:t>
          </a:r>
          <a:endParaRPr lang="en-US" dirty="0"/>
        </a:p>
      </dgm:t>
    </dgm:pt>
    <dgm:pt modelId="{609F16E7-4CA4-4F42-B79E-9358C2ECFCFC}" type="parTrans" cxnId="{E28E4B18-0172-4F4E-B170-EF9F348A47A8}">
      <dgm:prSet/>
      <dgm:spPr/>
      <dgm:t>
        <a:bodyPr/>
        <a:lstStyle/>
        <a:p>
          <a:endParaRPr lang="en-US"/>
        </a:p>
      </dgm:t>
    </dgm:pt>
    <dgm:pt modelId="{6E05D177-4F55-4349-A551-57021A1ADC23}" type="sibTrans" cxnId="{E28E4B18-0172-4F4E-B170-EF9F348A47A8}">
      <dgm:prSet/>
      <dgm:spPr/>
      <dgm:t>
        <a:bodyPr/>
        <a:lstStyle/>
        <a:p>
          <a:endParaRPr lang="en-US"/>
        </a:p>
      </dgm:t>
    </dgm:pt>
    <dgm:pt modelId="{11FEB34A-6B6B-A54E-9CBF-43EC071FDE49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develops import process for </a:t>
          </a: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SRS </a:t>
          </a: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or other source system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4FE97132-655B-F740-B682-D831CF42F60E}" type="parTrans" cxnId="{7250162A-37FB-7245-AC72-86594EF70F6B}">
      <dgm:prSet/>
      <dgm:spPr/>
      <dgm:t>
        <a:bodyPr/>
        <a:lstStyle/>
        <a:p>
          <a:endParaRPr lang="en-US"/>
        </a:p>
      </dgm:t>
    </dgm:pt>
    <dgm:pt modelId="{F72435EA-F600-C347-854D-49BD25470C71}" type="sibTrans" cxnId="{7250162A-37FB-7245-AC72-86594EF70F6B}">
      <dgm:prSet/>
      <dgm:spPr/>
      <dgm:t>
        <a:bodyPr/>
        <a:lstStyle/>
        <a:p>
          <a:endParaRPr lang="en-US"/>
        </a:p>
      </dgm:t>
    </dgm:pt>
    <dgm:pt modelId="{3FBC47E3-CBBC-4C45-AD5D-8970E9DFFFA9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Radius to </a:t>
          </a: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SRS </a:t>
          </a: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or source system process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7D2EB92C-DB2A-7D49-98B3-4E4C31BC95E8}" type="parTrans" cxnId="{DF3BA8D5-AEEF-B64B-9F5C-1050625D23A1}">
      <dgm:prSet/>
      <dgm:spPr/>
      <dgm:t>
        <a:bodyPr/>
        <a:lstStyle/>
        <a:p>
          <a:endParaRPr lang="en-US"/>
        </a:p>
      </dgm:t>
    </dgm:pt>
    <dgm:pt modelId="{8DAC736C-B641-414B-8905-2FF86CF75B6C}" type="sibTrans" cxnId="{DF3BA8D5-AEEF-B64B-9F5C-1050625D23A1}">
      <dgm:prSet/>
      <dgm:spPr/>
      <dgm:t>
        <a:bodyPr/>
        <a:lstStyle/>
        <a:p>
          <a:endParaRPr lang="en-US"/>
        </a:p>
      </dgm:t>
    </dgm:pt>
    <dgm:pt modelId="{3EC62273-7A8A-DF42-8FD0-51843E04DD28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workflows and process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703E8E39-97CB-AE40-9F1B-B1D6527CAA5B}" type="parTrans" cxnId="{DFF7725A-F899-BD44-B898-7EB48F7000F3}">
      <dgm:prSet/>
      <dgm:spPr/>
      <dgm:t>
        <a:bodyPr/>
        <a:lstStyle/>
        <a:p>
          <a:endParaRPr lang="en-US"/>
        </a:p>
      </dgm:t>
    </dgm:pt>
    <dgm:pt modelId="{CF199B6C-1B3C-C243-8083-DED65B58CF93}" type="sibTrans" cxnId="{DFF7725A-F899-BD44-B898-7EB48F7000F3}">
      <dgm:prSet/>
      <dgm:spPr/>
      <dgm:t>
        <a:bodyPr/>
        <a:lstStyle/>
        <a:p>
          <a:endParaRPr lang="en-US"/>
        </a:p>
      </dgm:t>
    </dgm:pt>
    <dgm:pt modelId="{8645CB36-E44E-4242-8C75-5C1E15A78E94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Configure Radius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DF1ED006-57D5-3243-AC17-E80FCB352084}" type="parTrans" cxnId="{B869C4E7-4A13-C545-B7ED-837A4FDF5946}">
      <dgm:prSet/>
      <dgm:spPr/>
      <dgm:t>
        <a:bodyPr/>
        <a:lstStyle/>
        <a:p>
          <a:endParaRPr lang="en-US"/>
        </a:p>
      </dgm:t>
    </dgm:pt>
    <dgm:pt modelId="{1F380461-20AB-F747-86A9-6A7B5C02992A}" type="sibTrans" cxnId="{B869C4E7-4A13-C545-B7ED-837A4FDF5946}">
      <dgm:prSet/>
      <dgm:spPr/>
      <dgm:t>
        <a:bodyPr/>
        <a:lstStyle/>
        <a:p>
          <a:endParaRPr lang="en-US"/>
        </a:p>
      </dgm:t>
    </dgm:pt>
    <dgm:pt modelId="{F01D54D3-A142-744D-A8F6-5440C5E0618B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Data mapping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A20BFBE2-7402-B94C-8FE7-C59C541EF75D}" type="parTrans" cxnId="{3CE8C275-476C-EC4D-987F-3BDDA724B237}">
      <dgm:prSet/>
      <dgm:spPr/>
      <dgm:t>
        <a:bodyPr/>
        <a:lstStyle/>
        <a:p>
          <a:endParaRPr lang="en-US"/>
        </a:p>
      </dgm:t>
    </dgm:pt>
    <dgm:pt modelId="{8EE874AF-4F7F-F04D-85C4-31DC50016495}" type="sibTrans" cxnId="{3CE8C275-476C-EC4D-987F-3BDDA724B237}">
      <dgm:prSet/>
      <dgm:spPr/>
      <dgm:t>
        <a:bodyPr/>
        <a:lstStyle/>
        <a:p>
          <a:endParaRPr lang="en-US"/>
        </a:p>
      </dgm:t>
    </dgm:pt>
    <dgm:pt modelId="{C9D6B25A-FFAB-D34E-840D-2857336D0A9A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Coordinate process move to production environment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1E41E8F1-5D61-7D4B-B086-510888B6B575}" type="parTrans" cxnId="{249A4092-17D2-DE4B-9358-0121EF30CBF9}">
      <dgm:prSet/>
      <dgm:spPr/>
      <dgm:t>
        <a:bodyPr/>
        <a:lstStyle/>
        <a:p>
          <a:endParaRPr lang="en-US"/>
        </a:p>
      </dgm:t>
    </dgm:pt>
    <dgm:pt modelId="{C3FFB1A7-2192-6147-B191-59FE8041EF0E}" type="sibTrans" cxnId="{249A4092-17D2-DE4B-9358-0121EF30CBF9}">
      <dgm:prSet/>
      <dgm:spPr/>
      <dgm:t>
        <a:bodyPr/>
        <a:lstStyle/>
        <a:p>
          <a:endParaRPr lang="en-US"/>
        </a:p>
      </dgm:t>
    </dgm:pt>
    <dgm:pt modelId="{2D17680F-B1FA-2445-915F-FD299CBFC37A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Confirmation meeting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781DCE6B-B570-CD4F-BF9E-2BBF06750675}" type="parTrans" cxnId="{7022B619-E4E1-D04B-8A9B-11B602A0114A}">
      <dgm:prSet/>
      <dgm:spPr/>
      <dgm:t>
        <a:bodyPr/>
        <a:lstStyle/>
        <a:p>
          <a:endParaRPr lang="en-US"/>
        </a:p>
      </dgm:t>
    </dgm:pt>
    <dgm:pt modelId="{A234FE4B-A839-F540-8CF6-97633F876A6B}" type="sibTrans" cxnId="{7022B619-E4E1-D04B-8A9B-11B602A0114A}">
      <dgm:prSet/>
      <dgm:spPr/>
      <dgm:t>
        <a:bodyPr/>
        <a:lstStyle/>
        <a:p>
          <a:endParaRPr lang="en-US"/>
        </a:p>
      </dgm:t>
    </dgm:pt>
    <dgm:pt modelId="{B5A6DCBD-B569-B645-B9F3-B7715358A872}" type="pres">
      <dgm:prSet presAssocID="{0BE26285-430D-7748-9B43-56BD197105D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E8DA4A-CFAF-8142-86E3-C25DA1F0FA29}" type="pres">
      <dgm:prSet presAssocID="{242D0018-09FF-7A4C-939F-A3B122BF7833}" presName="composite" presStyleCnt="0"/>
      <dgm:spPr/>
    </dgm:pt>
    <dgm:pt modelId="{6B3FEACC-3E27-DE44-A477-386F0F1D5439}" type="pres">
      <dgm:prSet presAssocID="{242D0018-09FF-7A4C-939F-A3B122BF783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3C6326-EF4F-BD47-999B-93CFE288AF1A}" type="pres">
      <dgm:prSet presAssocID="{242D0018-09FF-7A4C-939F-A3B122BF7833}" presName="descendantText" presStyleLbl="alignAcc1" presStyleIdx="0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EC27E9-6021-F346-9A6D-19B8E1C8CECE}" type="pres">
      <dgm:prSet presAssocID="{290D80E8-B286-D144-8184-4E674CE85D56}" presName="sp" presStyleCnt="0"/>
      <dgm:spPr/>
    </dgm:pt>
    <dgm:pt modelId="{CAC5CF00-6F3D-354B-AC3A-2AE4046860C4}" type="pres">
      <dgm:prSet presAssocID="{F49D0A9B-D209-6A4F-A0D7-0CAB679099CC}" presName="composite" presStyleCnt="0"/>
      <dgm:spPr/>
    </dgm:pt>
    <dgm:pt modelId="{4BCF1975-F7FF-844A-BE28-0BC252E3C98E}" type="pres">
      <dgm:prSet presAssocID="{F49D0A9B-D209-6A4F-A0D7-0CAB679099CC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86EE8-C49F-9148-A10F-E617980EBA70}" type="pres">
      <dgm:prSet presAssocID="{F49D0A9B-D209-6A4F-A0D7-0CAB679099CC}" presName="descendantText" presStyleLbl="alignAcc1" presStyleIdx="1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B5AC0C-18C4-7847-AEAD-9EC85A8EA456}" type="pres">
      <dgm:prSet presAssocID="{8B942190-C349-A248-BFE5-5A23F775BF9B}" presName="sp" presStyleCnt="0"/>
      <dgm:spPr/>
    </dgm:pt>
    <dgm:pt modelId="{3F8F04BF-7B94-6946-952A-94560E0C2B59}" type="pres">
      <dgm:prSet presAssocID="{D744D96B-8E0C-454B-84DD-0112C80B674A}" presName="composite" presStyleCnt="0"/>
      <dgm:spPr/>
    </dgm:pt>
    <dgm:pt modelId="{E8F5B143-8424-474F-B7E0-C7456ECFE1CD}" type="pres">
      <dgm:prSet presAssocID="{D744D96B-8E0C-454B-84DD-0112C80B674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6BB042-D865-2E46-B7FD-C7399EDFD342}" type="pres">
      <dgm:prSet presAssocID="{D744D96B-8E0C-454B-84DD-0112C80B674A}" presName="descendantText" presStyleLbl="alignAcc1" presStyleIdx="2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C4484225-DA1E-0C4B-ABED-10B3520F8309}" type="presOf" srcId="{4790DCD2-73F5-6940-83A2-B188B34FF13E}" destId="{D4986EE8-C49F-9148-A10F-E617980EBA70}" srcOrd="0" destOrd="0" presId="urn:microsoft.com/office/officeart/2005/8/layout/chevron2"/>
    <dgm:cxn modelId="{6DAF7264-AEF5-3E49-8FB8-CB7433EBD979}" type="presOf" srcId="{2D17680F-B1FA-2445-915F-FD299CBFC37A}" destId="{7E3C6326-EF4F-BD47-999B-93CFE288AF1A}" srcOrd="0" destOrd="0" presId="urn:microsoft.com/office/officeart/2005/8/layout/chevron2"/>
    <dgm:cxn modelId="{249A4092-17D2-DE4B-9358-0121EF30CBF9}" srcId="{D744D96B-8E0C-454B-84DD-0112C80B674A}" destId="{C9D6B25A-FFAB-D34E-840D-2857336D0A9A}" srcOrd="1" destOrd="0" parTransId="{1E41E8F1-5D61-7D4B-B086-510888B6B575}" sibTransId="{C3FFB1A7-2192-6147-B191-59FE8041EF0E}"/>
    <dgm:cxn modelId="{E27F0164-F1DD-084F-9564-D6FCA67DA027}" type="presOf" srcId="{F49D0A9B-D209-6A4F-A0D7-0CAB679099CC}" destId="{4BCF1975-F7FF-844A-BE28-0BC252E3C98E}" srcOrd="0" destOrd="0" presId="urn:microsoft.com/office/officeart/2005/8/layout/chevron2"/>
    <dgm:cxn modelId="{3CE8C275-476C-EC4D-987F-3BDDA724B237}" srcId="{242D0018-09FF-7A4C-939F-A3B122BF7833}" destId="{F01D54D3-A142-744D-A8F6-5440C5E0618B}" srcOrd="3" destOrd="0" parTransId="{A20BFBE2-7402-B94C-8FE7-C59C541EF75D}" sibTransId="{8EE874AF-4F7F-F04D-85C4-31DC50016495}"/>
    <dgm:cxn modelId="{DF3BA8D5-AEEF-B64B-9F5C-1050625D23A1}" srcId="{F49D0A9B-D209-6A4F-A0D7-0CAB679099CC}" destId="{3FBC47E3-CBBC-4C45-AD5D-8970E9DFFFA9}" srcOrd="2" destOrd="0" parTransId="{7D2EB92C-DB2A-7D49-98B3-4E4C31BC95E8}" sibTransId="{8DAC736C-B641-414B-8905-2FF86CF75B6C}"/>
    <dgm:cxn modelId="{EBBD7C2E-58AE-CA47-8D42-2A9FA30442FB}" type="presOf" srcId="{8645CB36-E44E-4242-8C75-5C1E15A78E94}" destId="{7E3C6326-EF4F-BD47-999B-93CFE288AF1A}" srcOrd="0" destOrd="2" presId="urn:microsoft.com/office/officeart/2005/8/layout/chevron2"/>
    <dgm:cxn modelId="{7250162A-37FB-7245-AC72-86594EF70F6B}" srcId="{F49D0A9B-D209-6A4F-A0D7-0CAB679099CC}" destId="{11FEB34A-6B6B-A54E-9CBF-43EC071FDE49}" srcOrd="1" destOrd="0" parTransId="{4FE97132-655B-F740-B682-D831CF42F60E}" sibTransId="{F72435EA-F600-C347-854D-49BD25470C71}"/>
    <dgm:cxn modelId="{DE82540E-3C55-2148-840B-0637F47E327B}" type="presOf" srcId="{C9D6B25A-FFAB-D34E-840D-2857336D0A9A}" destId="{E96BB042-D865-2E46-B7FD-C7399EDFD342}" srcOrd="0" destOrd="1" presId="urn:microsoft.com/office/officeart/2005/8/layout/chevron2"/>
    <dgm:cxn modelId="{E28E4B18-0172-4F4E-B170-EF9F348A47A8}" srcId="{D744D96B-8E0C-454B-84DD-0112C80B674A}" destId="{018E41D9-9942-D444-9181-E68A2CC665B0}" srcOrd="0" destOrd="0" parTransId="{609F16E7-4CA4-4F42-B79E-9358C2ECFCFC}" sibTransId="{6E05D177-4F55-4349-A551-57021A1ADC23}"/>
    <dgm:cxn modelId="{94BFA722-CD0B-684C-ADA0-3B4DFB0EA629}" srcId="{0BE26285-430D-7748-9B43-56BD197105DE}" destId="{D744D96B-8E0C-454B-84DD-0112C80B674A}" srcOrd="2" destOrd="0" parTransId="{E9BCC0FB-C051-354D-A066-C7CB081A7B34}" sibTransId="{DD44771B-E161-B349-AC2D-A55AF5B0C36A}"/>
    <dgm:cxn modelId="{DFF7725A-F899-BD44-B898-7EB48F7000F3}" srcId="{242D0018-09FF-7A4C-939F-A3B122BF7833}" destId="{3EC62273-7A8A-DF42-8FD0-51843E04DD28}" srcOrd="1" destOrd="0" parTransId="{703E8E39-97CB-AE40-9F1B-B1D6527CAA5B}" sibTransId="{CF199B6C-1B3C-C243-8083-DED65B58CF93}"/>
    <dgm:cxn modelId="{81DDD419-1C47-0147-9E3E-48AAC81302F7}" type="presOf" srcId="{11FEB34A-6B6B-A54E-9CBF-43EC071FDE49}" destId="{D4986EE8-C49F-9148-A10F-E617980EBA70}" srcOrd="0" destOrd="1" presId="urn:microsoft.com/office/officeart/2005/8/layout/chevron2"/>
    <dgm:cxn modelId="{A1381429-4BBC-BB40-9E9C-3A3773ECDE17}" srcId="{0BE26285-430D-7748-9B43-56BD197105DE}" destId="{F49D0A9B-D209-6A4F-A0D7-0CAB679099CC}" srcOrd="1" destOrd="0" parTransId="{E0FC7335-ED3E-3445-8ADD-B0B4695BBB35}" sibTransId="{8B942190-C349-A248-BFE5-5A23F775BF9B}"/>
    <dgm:cxn modelId="{7022B619-E4E1-D04B-8A9B-11B602A0114A}" srcId="{242D0018-09FF-7A4C-939F-A3B122BF7833}" destId="{2D17680F-B1FA-2445-915F-FD299CBFC37A}" srcOrd="0" destOrd="0" parTransId="{781DCE6B-B570-CD4F-BF9E-2BBF06750675}" sibTransId="{A234FE4B-A839-F540-8CF6-97633F876A6B}"/>
    <dgm:cxn modelId="{76EF33C4-CFFD-4C4F-A84C-44F6BBAA8FF7}" type="presOf" srcId="{0BE26285-430D-7748-9B43-56BD197105DE}" destId="{B5A6DCBD-B569-B645-B9F3-B7715358A872}" srcOrd="0" destOrd="0" presId="urn:microsoft.com/office/officeart/2005/8/layout/chevron2"/>
    <dgm:cxn modelId="{4B3A4331-1C62-AF46-B882-EC2151BD8950}" type="presOf" srcId="{3FBC47E3-CBBC-4C45-AD5D-8970E9DFFFA9}" destId="{D4986EE8-C49F-9148-A10F-E617980EBA70}" srcOrd="0" destOrd="2" presId="urn:microsoft.com/office/officeart/2005/8/layout/chevron2"/>
    <dgm:cxn modelId="{AB5C1FDE-6E31-E248-BC9B-CBFCF9EAA919}" type="presOf" srcId="{242D0018-09FF-7A4C-939F-A3B122BF7833}" destId="{6B3FEACC-3E27-DE44-A477-386F0F1D5439}" srcOrd="0" destOrd="0" presId="urn:microsoft.com/office/officeart/2005/8/layout/chevron2"/>
    <dgm:cxn modelId="{7D86DF49-520D-CA46-953F-9A0804B531D0}" type="presOf" srcId="{D744D96B-8E0C-454B-84DD-0112C80B674A}" destId="{E8F5B143-8424-474F-B7E0-C7456ECFE1CD}" srcOrd="0" destOrd="0" presId="urn:microsoft.com/office/officeart/2005/8/layout/chevron2"/>
    <dgm:cxn modelId="{CFC2E74D-DA9D-214C-9412-857D48D83764}" type="presOf" srcId="{3EC62273-7A8A-DF42-8FD0-51843E04DD28}" destId="{7E3C6326-EF4F-BD47-999B-93CFE288AF1A}" srcOrd="0" destOrd="1" presId="urn:microsoft.com/office/officeart/2005/8/layout/chevron2"/>
    <dgm:cxn modelId="{8088F257-7E81-A643-A6D3-A7ADC16F070B}" type="presOf" srcId="{018E41D9-9942-D444-9181-E68A2CC665B0}" destId="{E96BB042-D865-2E46-B7FD-C7399EDFD342}" srcOrd="0" destOrd="0" presId="urn:microsoft.com/office/officeart/2005/8/layout/chevron2"/>
    <dgm:cxn modelId="{3DF9CDE9-FD0D-784F-9FA5-C97DD628F9BA}" srcId="{0BE26285-430D-7748-9B43-56BD197105DE}" destId="{242D0018-09FF-7A4C-939F-A3B122BF7833}" srcOrd="0" destOrd="0" parTransId="{B7F99EBC-EECA-8246-8C24-1E89A20E6B7B}" sibTransId="{290D80E8-B286-D144-8184-4E674CE85D56}"/>
    <dgm:cxn modelId="{F6F2CD18-BEDB-8A4B-A967-F806C2F749AC}" srcId="{F49D0A9B-D209-6A4F-A0D7-0CAB679099CC}" destId="{4790DCD2-73F5-6940-83A2-B188B34FF13E}" srcOrd="0" destOrd="0" parTransId="{88A3507F-C856-0841-94AA-3F3D8347CCC3}" sibTransId="{13F4297B-63A1-224D-8B23-DEC34442CB83}"/>
    <dgm:cxn modelId="{B869C4E7-4A13-C545-B7ED-837A4FDF5946}" srcId="{242D0018-09FF-7A4C-939F-A3B122BF7833}" destId="{8645CB36-E44E-4242-8C75-5C1E15A78E94}" srcOrd="2" destOrd="0" parTransId="{DF1ED006-57D5-3243-AC17-E80FCB352084}" sibTransId="{1F380461-20AB-F747-86A9-6A7B5C02992A}"/>
    <dgm:cxn modelId="{8FA5A82B-A99D-B649-91C4-39271CF88C4E}" type="presOf" srcId="{F01D54D3-A142-744D-A8F6-5440C5E0618B}" destId="{7E3C6326-EF4F-BD47-999B-93CFE288AF1A}" srcOrd="0" destOrd="3" presId="urn:microsoft.com/office/officeart/2005/8/layout/chevron2"/>
    <dgm:cxn modelId="{0A95F17C-8CCD-E34F-8AE6-D27BF4D054C2}" type="presParOf" srcId="{B5A6DCBD-B569-B645-B9F3-B7715358A872}" destId="{4BE8DA4A-CFAF-8142-86E3-C25DA1F0FA29}" srcOrd="0" destOrd="0" presId="urn:microsoft.com/office/officeart/2005/8/layout/chevron2"/>
    <dgm:cxn modelId="{22F0BAEB-CB4B-074E-99DE-BBCD70DE8940}" type="presParOf" srcId="{4BE8DA4A-CFAF-8142-86E3-C25DA1F0FA29}" destId="{6B3FEACC-3E27-DE44-A477-386F0F1D5439}" srcOrd="0" destOrd="0" presId="urn:microsoft.com/office/officeart/2005/8/layout/chevron2"/>
    <dgm:cxn modelId="{6C7FB513-A83E-A04C-964C-65ACDFA1ECCB}" type="presParOf" srcId="{4BE8DA4A-CFAF-8142-86E3-C25DA1F0FA29}" destId="{7E3C6326-EF4F-BD47-999B-93CFE288AF1A}" srcOrd="1" destOrd="0" presId="urn:microsoft.com/office/officeart/2005/8/layout/chevron2"/>
    <dgm:cxn modelId="{E02C4197-F24F-E149-B1C7-E8CD26F28C29}" type="presParOf" srcId="{B5A6DCBD-B569-B645-B9F3-B7715358A872}" destId="{0EEC27E9-6021-F346-9A6D-19B8E1C8CECE}" srcOrd="1" destOrd="0" presId="urn:microsoft.com/office/officeart/2005/8/layout/chevron2"/>
    <dgm:cxn modelId="{8FA4D103-C890-0146-98E6-40E5BEECD567}" type="presParOf" srcId="{B5A6DCBD-B569-B645-B9F3-B7715358A872}" destId="{CAC5CF00-6F3D-354B-AC3A-2AE4046860C4}" srcOrd="2" destOrd="0" presId="urn:microsoft.com/office/officeart/2005/8/layout/chevron2"/>
    <dgm:cxn modelId="{DCD27D22-8F08-974B-A5CD-0F5AFDF33DC2}" type="presParOf" srcId="{CAC5CF00-6F3D-354B-AC3A-2AE4046860C4}" destId="{4BCF1975-F7FF-844A-BE28-0BC252E3C98E}" srcOrd="0" destOrd="0" presId="urn:microsoft.com/office/officeart/2005/8/layout/chevron2"/>
    <dgm:cxn modelId="{8D7290A0-3636-9644-BE23-F0599D88636B}" type="presParOf" srcId="{CAC5CF00-6F3D-354B-AC3A-2AE4046860C4}" destId="{D4986EE8-C49F-9148-A10F-E617980EBA70}" srcOrd="1" destOrd="0" presId="urn:microsoft.com/office/officeart/2005/8/layout/chevron2"/>
    <dgm:cxn modelId="{67D2BFCC-9D23-C249-8BC4-F68FDC764E34}" type="presParOf" srcId="{B5A6DCBD-B569-B645-B9F3-B7715358A872}" destId="{EAB5AC0C-18C4-7847-AEAD-9EC85A8EA456}" srcOrd="3" destOrd="0" presId="urn:microsoft.com/office/officeart/2005/8/layout/chevron2"/>
    <dgm:cxn modelId="{8B0CDE2D-E0BB-B34B-9472-D5D2F266689F}" type="presParOf" srcId="{B5A6DCBD-B569-B645-B9F3-B7715358A872}" destId="{3F8F04BF-7B94-6946-952A-94560E0C2B59}" srcOrd="4" destOrd="0" presId="urn:microsoft.com/office/officeart/2005/8/layout/chevron2"/>
    <dgm:cxn modelId="{C2C50A6B-9B04-4F42-9357-5279C125FB67}" type="presParOf" srcId="{3F8F04BF-7B94-6946-952A-94560E0C2B59}" destId="{E8F5B143-8424-474F-B7E0-C7456ECFE1CD}" srcOrd="0" destOrd="0" presId="urn:microsoft.com/office/officeart/2005/8/layout/chevron2"/>
    <dgm:cxn modelId="{0F57A34E-CA3A-A34A-9FD1-2DAE38BBDC1A}" type="presParOf" srcId="{3F8F04BF-7B94-6946-952A-94560E0C2B59}" destId="{E96BB042-D865-2E46-B7FD-C7399EDFD34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BE26285-430D-7748-9B43-56BD197105DE}" type="doc">
      <dgm:prSet loTypeId="urn:microsoft.com/office/officeart/2005/8/layout/chevron2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242D0018-09FF-7A4C-939F-A3B122BF7833}">
      <dgm:prSet phldrT="[Text]"/>
      <dgm:spPr/>
      <dgm:t>
        <a:bodyPr/>
        <a:lstStyle/>
        <a:p>
          <a:r>
            <a:rPr lang="en-US" dirty="0" smtClean="0"/>
            <a:t>Confirm Requirements</a:t>
          </a:r>
          <a:endParaRPr lang="en-US" dirty="0"/>
        </a:p>
      </dgm:t>
    </dgm:pt>
    <dgm:pt modelId="{B7F99EBC-EECA-8246-8C24-1E89A20E6B7B}" type="parTrans" cxnId="{3DF9CDE9-FD0D-784F-9FA5-C97DD628F9BA}">
      <dgm:prSet/>
      <dgm:spPr/>
      <dgm:t>
        <a:bodyPr/>
        <a:lstStyle/>
        <a:p>
          <a:endParaRPr lang="en-US"/>
        </a:p>
      </dgm:t>
    </dgm:pt>
    <dgm:pt modelId="{290D80E8-B286-D144-8184-4E674CE85D56}" type="sibTrans" cxnId="{3DF9CDE9-FD0D-784F-9FA5-C97DD628F9BA}">
      <dgm:prSet/>
      <dgm:spPr/>
      <dgm:t>
        <a:bodyPr/>
        <a:lstStyle/>
        <a:p>
          <a:endParaRPr lang="en-US"/>
        </a:p>
      </dgm:t>
    </dgm:pt>
    <dgm:pt modelId="{F49D0A9B-D209-6A4F-A0D7-0CAB679099CC}">
      <dgm:prSet phldrT="[Text]"/>
      <dgm:spPr/>
      <dgm:t>
        <a:bodyPr/>
        <a:lstStyle/>
        <a:p>
          <a:r>
            <a:rPr lang="en-US" dirty="0" smtClean="0"/>
            <a:t>Develop</a:t>
          </a:r>
          <a:r>
            <a:rPr lang="en-US" baseline="0" dirty="0" smtClean="0"/>
            <a:t> Import Processes into Radius</a:t>
          </a:r>
          <a:endParaRPr lang="en-US" dirty="0"/>
        </a:p>
      </dgm:t>
    </dgm:pt>
    <dgm:pt modelId="{E0FC7335-ED3E-3445-8ADD-B0B4695BBB35}" type="parTrans" cxnId="{A1381429-4BBC-BB40-9E9C-3A3773ECDE17}">
      <dgm:prSet/>
      <dgm:spPr/>
      <dgm:t>
        <a:bodyPr/>
        <a:lstStyle/>
        <a:p>
          <a:endParaRPr lang="en-US"/>
        </a:p>
      </dgm:t>
    </dgm:pt>
    <dgm:pt modelId="{8B942190-C349-A248-BFE5-5A23F775BF9B}" type="sibTrans" cxnId="{A1381429-4BBC-BB40-9E9C-3A3773ECDE17}">
      <dgm:prSet/>
      <dgm:spPr/>
      <dgm:t>
        <a:bodyPr/>
        <a:lstStyle/>
        <a:p>
          <a:endParaRPr lang="en-US"/>
        </a:p>
      </dgm:t>
    </dgm:pt>
    <dgm:pt modelId="{4790DCD2-73F5-6940-83A2-B188B34FF13E}">
      <dgm:prSet phldrT="[Text]"/>
      <dgm:spPr/>
      <dgm:t>
        <a:bodyPr/>
        <a:lstStyle/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Hobsons develops import process</a:t>
          </a:r>
          <a:endParaRPr lang="en-US" dirty="0"/>
        </a:p>
      </dgm:t>
    </dgm:pt>
    <dgm:pt modelId="{88A3507F-C856-0841-94AA-3F3D8347CCC3}" type="parTrans" cxnId="{F6F2CD18-BEDB-8A4B-A967-F806C2F749AC}">
      <dgm:prSet/>
      <dgm:spPr/>
      <dgm:t>
        <a:bodyPr/>
        <a:lstStyle/>
        <a:p>
          <a:endParaRPr lang="en-US"/>
        </a:p>
      </dgm:t>
    </dgm:pt>
    <dgm:pt modelId="{13F4297B-63A1-224D-8B23-DEC34442CB83}" type="sibTrans" cxnId="{F6F2CD18-BEDB-8A4B-A967-F806C2F749AC}">
      <dgm:prSet/>
      <dgm:spPr/>
      <dgm:t>
        <a:bodyPr/>
        <a:lstStyle/>
        <a:p>
          <a:endParaRPr lang="en-US"/>
        </a:p>
      </dgm:t>
    </dgm:pt>
    <dgm:pt modelId="{D744D96B-8E0C-454B-84DD-0112C80B674A}">
      <dgm:prSet phldrT="[Text]"/>
      <dgm:spPr/>
      <dgm:t>
        <a:bodyPr/>
        <a:lstStyle/>
        <a:p>
          <a:r>
            <a:rPr lang="en-US" dirty="0" smtClean="0"/>
            <a:t>Test &amp; Deploy</a:t>
          </a:r>
          <a:endParaRPr lang="en-US" dirty="0"/>
        </a:p>
      </dgm:t>
    </dgm:pt>
    <dgm:pt modelId="{E9BCC0FB-C051-354D-A066-C7CB081A7B34}" type="parTrans" cxnId="{94BFA722-CD0B-684C-ADA0-3B4DFB0EA629}">
      <dgm:prSet/>
      <dgm:spPr/>
      <dgm:t>
        <a:bodyPr/>
        <a:lstStyle/>
        <a:p>
          <a:endParaRPr lang="en-US"/>
        </a:p>
      </dgm:t>
    </dgm:pt>
    <dgm:pt modelId="{DD44771B-E161-B349-AC2D-A55AF5B0C36A}" type="sibTrans" cxnId="{94BFA722-CD0B-684C-ADA0-3B4DFB0EA629}">
      <dgm:prSet/>
      <dgm:spPr/>
      <dgm:t>
        <a:bodyPr/>
        <a:lstStyle/>
        <a:p>
          <a:endParaRPr lang="en-US"/>
        </a:p>
      </dgm:t>
    </dgm:pt>
    <dgm:pt modelId="{018E41D9-9942-D444-9181-E68A2CC665B0}">
      <dgm:prSet phldrT="[Text]"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schedule and automate</a:t>
          </a:r>
          <a:endParaRPr lang="en-US" dirty="0"/>
        </a:p>
      </dgm:t>
    </dgm:pt>
    <dgm:pt modelId="{609F16E7-4CA4-4F42-B79E-9358C2ECFCFC}" type="parTrans" cxnId="{E28E4B18-0172-4F4E-B170-EF9F348A47A8}">
      <dgm:prSet/>
      <dgm:spPr/>
      <dgm:t>
        <a:bodyPr/>
        <a:lstStyle/>
        <a:p>
          <a:endParaRPr lang="en-US"/>
        </a:p>
      </dgm:t>
    </dgm:pt>
    <dgm:pt modelId="{6E05D177-4F55-4349-A551-57021A1ADC23}" type="sibTrans" cxnId="{E28E4B18-0172-4F4E-B170-EF9F348A47A8}">
      <dgm:prSet/>
      <dgm:spPr/>
      <dgm:t>
        <a:bodyPr/>
        <a:lstStyle/>
        <a:p>
          <a:endParaRPr lang="en-US"/>
        </a:p>
      </dgm:t>
    </dgm:pt>
    <dgm:pt modelId="{3FBC47E3-CBBC-4C45-AD5D-8970E9DFFFA9}">
      <dgm:prSet/>
      <dgm:spPr/>
      <dgm:t>
        <a:bodyPr/>
        <a:lstStyle/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produces</a:t>
          </a:r>
          <a:r>
            <a:rPr lang="en-US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test files with sample records for unit testing</a:t>
          </a:r>
        </a:p>
      </dgm:t>
    </dgm:pt>
    <dgm:pt modelId="{7D2EB92C-DB2A-7D49-98B3-4E4C31BC95E8}" type="parTrans" cxnId="{DF3BA8D5-AEEF-B64B-9F5C-1050625D23A1}">
      <dgm:prSet/>
      <dgm:spPr/>
      <dgm:t>
        <a:bodyPr/>
        <a:lstStyle/>
        <a:p>
          <a:endParaRPr lang="en-US"/>
        </a:p>
      </dgm:t>
    </dgm:pt>
    <dgm:pt modelId="{8DAC736C-B641-414B-8905-2FF86CF75B6C}" type="sibTrans" cxnId="{DF3BA8D5-AEEF-B64B-9F5C-1050625D23A1}">
      <dgm:prSet/>
      <dgm:spPr/>
      <dgm:t>
        <a:bodyPr/>
        <a:lstStyle/>
        <a:p>
          <a:endParaRPr lang="en-US"/>
        </a:p>
      </dgm:t>
    </dgm:pt>
    <dgm:pt modelId="{3EC62273-7A8A-DF42-8FD0-51843E04DD28}">
      <dgm:prSet/>
      <dgm:spPr/>
      <dgm:t>
        <a:bodyPr/>
        <a:lstStyle/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Complete</a:t>
          </a:r>
          <a:r>
            <a:rPr lang="en-US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data mapping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703E8E39-97CB-AE40-9F1B-B1D6527CAA5B}" type="parTrans" cxnId="{DFF7725A-F899-BD44-B898-7EB48F7000F3}">
      <dgm:prSet/>
      <dgm:spPr/>
      <dgm:t>
        <a:bodyPr/>
        <a:lstStyle/>
        <a:p>
          <a:endParaRPr lang="en-US"/>
        </a:p>
      </dgm:t>
    </dgm:pt>
    <dgm:pt modelId="{CF199B6C-1B3C-C243-8083-DED65B58CF93}" type="sibTrans" cxnId="{DFF7725A-F899-BD44-B898-7EB48F7000F3}">
      <dgm:prSet/>
      <dgm:spPr/>
      <dgm:t>
        <a:bodyPr/>
        <a:lstStyle/>
        <a:p>
          <a:endParaRPr lang="en-US"/>
        </a:p>
      </dgm:t>
    </dgm:pt>
    <dgm:pt modelId="{8645CB36-E44E-4242-8C75-5C1E15A78E94}">
      <dgm:prSet/>
      <dgm:spPr/>
      <dgm:t>
        <a:bodyPr/>
        <a:lstStyle/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produces data files and makes</a:t>
          </a:r>
          <a:r>
            <a:rPr lang="en-US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available via Atom or SFTP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DF1ED006-57D5-3243-AC17-E80FCB352084}" type="parTrans" cxnId="{B869C4E7-4A13-C545-B7ED-837A4FDF5946}">
      <dgm:prSet/>
      <dgm:spPr/>
      <dgm:t>
        <a:bodyPr/>
        <a:lstStyle/>
        <a:p>
          <a:endParaRPr lang="en-US"/>
        </a:p>
      </dgm:t>
    </dgm:pt>
    <dgm:pt modelId="{1F380461-20AB-F747-86A9-6A7B5C02992A}" type="sibTrans" cxnId="{B869C4E7-4A13-C545-B7ED-837A4FDF5946}">
      <dgm:prSet/>
      <dgm:spPr/>
      <dgm:t>
        <a:bodyPr/>
        <a:lstStyle/>
        <a:p>
          <a:endParaRPr lang="en-US"/>
        </a:p>
      </dgm:t>
    </dgm:pt>
    <dgm:pt modelId="{C9D6B25A-FFAB-D34E-840D-2857336D0A9A}">
      <dgm:prSet/>
      <dgm:spPr/>
      <dgm:t>
        <a:bodyPr/>
        <a:lstStyle/>
        <a:p>
          <a:pPr rtl="0"/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Coordinate process move to production environment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1E41E8F1-5D61-7D4B-B086-510888B6B575}" type="parTrans" cxnId="{249A4092-17D2-DE4B-9358-0121EF30CBF9}">
      <dgm:prSet/>
      <dgm:spPr/>
      <dgm:t>
        <a:bodyPr/>
        <a:lstStyle/>
        <a:p>
          <a:endParaRPr lang="en-US"/>
        </a:p>
      </dgm:t>
    </dgm:pt>
    <dgm:pt modelId="{C3FFB1A7-2192-6147-B191-59FE8041EF0E}" type="sibTrans" cxnId="{249A4092-17D2-DE4B-9358-0121EF30CBF9}">
      <dgm:prSet/>
      <dgm:spPr/>
      <dgm:t>
        <a:bodyPr/>
        <a:lstStyle/>
        <a:p>
          <a:endParaRPr lang="en-US"/>
        </a:p>
      </dgm:t>
    </dgm:pt>
    <dgm:pt modelId="{F78BA3C3-DFEF-3648-9AFD-2C8C62B826E5}">
      <dgm:prSet/>
      <dgm:spPr/>
      <dgm:t>
        <a:bodyPr/>
        <a:lstStyle/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Confirmation meeting</a:t>
          </a:r>
          <a:endParaRPr lang="en-US" b="0" i="0" u="none" strike="noStrike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gm:t>
    </dgm:pt>
    <dgm:pt modelId="{E604CD34-DB84-B647-818C-2CC9C2BF83E6}" type="parTrans" cxnId="{B107C3EC-5E5E-2742-97D1-E2BA63623AA8}">
      <dgm:prSet/>
      <dgm:spPr/>
      <dgm:t>
        <a:bodyPr/>
        <a:lstStyle/>
        <a:p>
          <a:endParaRPr lang="en-US"/>
        </a:p>
      </dgm:t>
    </dgm:pt>
    <dgm:pt modelId="{D5F156DE-3748-EC4D-A648-CDE5DA988713}" type="sibTrans" cxnId="{B107C3EC-5E5E-2742-97D1-E2BA63623AA8}">
      <dgm:prSet/>
      <dgm:spPr/>
      <dgm:t>
        <a:bodyPr/>
        <a:lstStyle/>
        <a:p>
          <a:endParaRPr lang="en-US"/>
        </a:p>
      </dgm:t>
    </dgm:pt>
    <dgm:pt modelId="{09F1B74F-07F9-5B46-92E5-2F24C7125237}">
      <dgm:prSet/>
      <dgm:spPr/>
      <dgm:t>
        <a:bodyPr/>
        <a:lstStyle/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import into Radius Staging</a:t>
          </a:r>
        </a:p>
      </dgm:t>
    </dgm:pt>
    <dgm:pt modelId="{45EAE6CA-C4D0-9C48-A95A-246B1DA7CFD3}" type="parTrans" cxnId="{A9614E1B-A18D-684B-9C7C-9C0357F4510D}">
      <dgm:prSet/>
      <dgm:spPr/>
      <dgm:t>
        <a:bodyPr/>
        <a:lstStyle/>
        <a:p>
          <a:endParaRPr lang="en-US"/>
        </a:p>
      </dgm:t>
    </dgm:pt>
    <dgm:pt modelId="{288EFC39-E8F2-B24B-A886-0B4A6D6E345A}" type="sibTrans" cxnId="{A9614E1B-A18D-684B-9C7C-9C0357F4510D}">
      <dgm:prSet/>
      <dgm:spPr/>
      <dgm:t>
        <a:bodyPr/>
        <a:lstStyle/>
        <a:p>
          <a:endParaRPr lang="en-US"/>
        </a:p>
      </dgm:t>
    </dgm:pt>
    <dgm:pt modelId="{7CAAB73A-2BC5-7D43-8898-EBC13055CE96}">
      <dgm:prSet/>
      <dgm:spPr/>
      <dgm:t>
        <a:bodyPr/>
        <a:lstStyle/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b="0" i="0" u="none" strike="noStrike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import into Radius Production</a:t>
          </a:r>
        </a:p>
      </dgm:t>
    </dgm:pt>
    <dgm:pt modelId="{00EC214A-584A-9C4D-AFCD-4BF794E5FE89}" type="parTrans" cxnId="{BDA5A1AF-3811-EE42-9FE8-FDD2E8AB3355}">
      <dgm:prSet/>
      <dgm:spPr/>
      <dgm:t>
        <a:bodyPr/>
        <a:lstStyle/>
        <a:p>
          <a:endParaRPr lang="en-US"/>
        </a:p>
      </dgm:t>
    </dgm:pt>
    <dgm:pt modelId="{9050A617-404B-3949-8DE1-654001DC24AE}" type="sibTrans" cxnId="{BDA5A1AF-3811-EE42-9FE8-FDD2E8AB3355}">
      <dgm:prSet/>
      <dgm:spPr/>
      <dgm:t>
        <a:bodyPr/>
        <a:lstStyle/>
        <a:p>
          <a:endParaRPr lang="en-US"/>
        </a:p>
      </dgm:t>
    </dgm:pt>
    <dgm:pt modelId="{B5A6DCBD-B569-B645-B9F3-B7715358A872}" type="pres">
      <dgm:prSet presAssocID="{0BE26285-430D-7748-9B43-56BD197105DE}" presName="linearFlow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BE8DA4A-CFAF-8142-86E3-C25DA1F0FA29}" type="pres">
      <dgm:prSet presAssocID="{242D0018-09FF-7A4C-939F-A3B122BF7833}" presName="composite" presStyleCnt="0"/>
      <dgm:spPr/>
    </dgm:pt>
    <dgm:pt modelId="{6B3FEACC-3E27-DE44-A477-386F0F1D5439}" type="pres">
      <dgm:prSet presAssocID="{242D0018-09FF-7A4C-939F-A3B122BF7833}" presName="parentText" presStyleLbl="alignNode1" presStyleIdx="0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7E3C6326-EF4F-BD47-999B-93CFE288AF1A}" type="pres">
      <dgm:prSet presAssocID="{242D0018-09FF-7A4C-939F-A3B122BF7833}" presName="descendantText" presStyleLbl="alignAcc1" presStyleIdx="0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EC27E9-6021-F346-9A6D-19B8E1C8CECE}" type="pres">
      <dgm:prSet presAssocID="{290D80E8-B286-D144-8184-4E674CE85D56}" presName="sp" presStyleCnt="0"/>
      <dgm:spPr/>
    </dgm:pt>
    <dgm:pt modelId="{CAC5CF00-6F3D-354B-AC3A-2AE4046860C4}" type="pres">
      <dgm:prSet presAssocID="{F49D0A9B-D209-6A4F-A0D7-0CAB679099CC}" presName="composite" presStyleCnt="0"/>
      <dgm:spPr/>
    </dgm:pt>
    <dgm:pt modelId="{4BCF1975-F7FF-844A-BE28-0BC252E3C98E}" type="pres">
      <dgm:prSet presAssocID="{F49D0A9B-D209-6A4F-A0D7-0CAB679099CC}" presName="parentText" presStyleLbl="alignNode1" presStyleIdx="1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986EE8-C49F-9148-A10F-E617980EBA70}" type="pres">
      <dgm:prSet presAssocID="{F49D0A9B-D209-6A4F-A0D7-0CAB679099CC}" presName="descendantText" presStyleLbl="alignAcc1" presStyleIdx="1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B5AC0C-18C4-7847-AEAD-9EC85A8EA456}" type="pres">
      <dgm:prSet presAssocID="{8B942190-C349-A248-BFE5-5A23F775BF9B}" presName="sp" presStyleCnt="0"/>
      <dgm:spPr/>
    </dgm:pt>
    <dgm:pt modelId="{3F8F04BF-7B94-6946-952A-94560E0C2B59}" type="pres">
      <dgm:prSet presAssocID="{D744D96B-8E0C-454B-84DD-0112C80B674A}" presName="composite" presStyleCnt="0"/>
      <dgm:spPr/>
    </dgm:pt>
    <dgm:pt modelId="{E8F5B143-8424-474F-B7E0-C7456ECFE1CD}" type="pres">
      <dgm:prSet presAssocID="{D744D96B-8E0C-454B-84DD-0112C80B674A}" presName="parentText" presStyleLbl="alignNode1" presStyleIdx="2" presStyleCnt="3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96BB042-D865-2E46-B7FD-C7399EDFD342}" type="pres">
      <dgm:prSet presAssocID="{D744D96B-8E0C-454B-84DD-0112C80B674A}" presName="descendantText" presStyleLbl="alignAcc1" presStyleIdx="2" presStyleCnt="3" custScaleX="92095" custLinFactNeighborX="-7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BEDC34C-4A04-0349-8410-3F4CD4B0FEB6}" type="presOf" srcId="{C9D6B25A-FFAB-D34E-840D-2857336D0A9A}" destId="{E96BB042-D865-2E46-B7FD-C7399EDFD342}" srcOrd="0" destOrd="1" presId="urn:microsoft.com/office/officeart/2005/8/layout/chevron2"/>
    <dgm:cxn modelId="{249A4092-17D2-DE4B-9358-0121EF30CBF9}" srcId="{D744D96B-8E0C-454B-84DD-0112C80B674A}" destId="{C9D6B25A-FFAB-D34E-840D-2857336D0A9A}" srcOrd="1" destOrd="0" parTransId="{1E41E8F1-5D61-7D4B-B086-510888B6B575}" sibTransId="{C3FFB1A7-2192-6147-B191-59FE8041EF0E}"/>
    <dgm:cxn modelId="{A4785592-D440-2249-BD3A-BE20399D9CCB}" type="presOf" srcId="{3EC62273-7A8A-DF42-8FD0-51843E04DD28}" destId="{7E3C6326-EF4F-BD47-999B-93CFE288AF1A}" srcOrd="0" destOrd="1" presId="urn:microsoft.com/office/officeart/2005/8/layout/chevron2"/>
    <dgm:cxn modelId="{DF3BA8D5-AEEF-B64B-9F5C-1050625D23A1}" srcId="{F49D0A9B-D209-6A4F-A0D7-0CAB679099CC}" destId="{3FBC47E3-CBBC-4C45-AD5D-8970E9DFFFA9}" srcOrd="1" destOrd="0" parTransId="{7D2EB92C-DB2A-7D49-98B3-4E4C31BC95E8}" sibTransId="{8DAC736C-B641-414B-8905-2FF86CF75B6C}"/>
    <dgm:cxn modelId="{B107C3EC-5E5E-2742-97D1-E2BA63623AA8}" srcId="{242D0018-09FF-7A4C-939F-A3B122BF7833}" destId="{F78BA3C3-DFEF-3648-9AFD-2C8C62B826E5}" srcOrd="0" destOrd="0" parTransId="{E604CD34-DB84-B647-818C-2CC9C2BF83E6}" sibTransId="{D5F156DE-3748-EC4D-A648-CDE5DA988713}"/>
    <dgm:cxn modelId="{57A86CA2-CF54-EE4A-87BF-C7FEFA335D3E}" type="presOf" srcId="{018E41D9-9942-D444-9181-E68A2CC665B0}" destId="{E96BB042-D865-2E46-B7FD-C7399EDFD342}" srcOrd="0" destOrd="0" presId="urn:microsoft.com/office/officeart/2005/8/layout/chevron2"/>
    <dgm:cxn modelId="{5C54762C-AA6D-004D-9172-F7FDEB15BB7D}" type="presOf" srcId="{F49D0A9B-D209-6A4F-A0D7-0CAB679099CC}" destId="{4BCF1975-F7FF-844A-BE28-0BC252E3C98E}" srcOrd="0" destOrd="0" presId="urn:microsoft.com/office/officeart/2005/8/layout/chevron2"/>
    <dgm:cxn modelId="{E28E4B18-0172-4F4E-B170-EF9F348A47A8}" srcId="{D744D96B-8E0C-454B-84DD-0112C80B674A}" destId="{018E41D9-9942-D444-9181-E68A2CC665B0}" srcOrd="0" destOrd="0" parTransId="{609F16E7-4CA4-4F42-B79E-9358C2ECFCFC}" sibTransId="{6E05D177-4F55-4349-A551-57021A1ADC23}"/>
    <dgm:cxn modelId="{94BFA722-CD0B-684C-ADA0-3B4DFB0EA629}" srcId="{0BE26285-430D-7748-9B43-56BD197105DE}" destId="{D744D96B-8E0C-454B-84DD-0112C80B674A}" srcOrd="2" destOrd="0" parTransId="{E9BCC0FB-C051-354D-A066-C7CB081A7B34}" sibTransId="{DD44771B-E161-B349-AC2D-A55AF5B0C36A}"/>
    <dgm:cxn modelId="{DFF7725A-F899-BD44-B898-7EB48F7000F3}" srcId="{242D0018-09FF-7A4C-939F-A3B122BF7833}" destId="{3EC62273-7A8A-DF42-8FD0-51843E04DD28}" srcOrd="1" destOrd="0" parTransId="{703E8E39-97CB-AE40-9F1B-B1D6527CAA5B}" sibTransId="{CF199B6C-1B3C-C243-8083-DED65B58CF93}"/>
    <dgm:cxn modelId="{A1381429-4BBC-BB40-9E9C-3A3773ECDE17}" srcId="{0BE26285-430D-7748-9B43-56BD197105DE}" destId="{F49D0A9B-D209-6A4F-A0D7-0CAB679099CC}" srcOrd="1" destOrd="0" parTransId="{E0FC7335-ED3E-3445-8ADD-B0B4695BBB35}" sibTransId="{8B942190-C349-A248-BFE5-5A23F775BF9B}"/>
    <dgm:cxn modelId="{766E7C4D-C651-344E-9730-097CDE21913B}" type="presOf" srcId="{8645CB36-E44E-4242-8C75-5C1E15A78E94}" destId="{7E3C6326-EF4F-BD47-999B-93CFE288AF1A}" srcOrd="0" destOrd="2" presId="urn:microsoft.com/office/officeart/2005/8/layout/chevron2"/>
    <dgm:cxn modelId="{A15C628E-3BA9-E64B-A0B5-09D6E2645120}" type="presOf" srcId="{242D0018-09FF-7A4C-939F-A3B122BF7833}" destId="{6B3FEACC-3E27-DE44-A477-386F0F1D5439}" srcOrd="0" destOrd="0" presId="urn:microsoft.com/office/officeart/2005/8/layout/chevron2"/>
    <dgm:cxn modelId="{436C2AF6-FB74-8E41-BE00-54582AA601F6}" type="presOf" srcId="{09F1B74F-07F9-5B46-92E5-2F24C7125237}" destId="{D4986EE8-C49F-9148-A10F-E617980EBA70}" srcOrd="0" destOrd="2" presId="urn:microsoft.com/office/officeart/2005/8/layout/chevron2"/>
    <dgm:cxn modelId="{D1FB05DD-AD66-1748-8114-8AC715010894}" type="presOf" srcId="{F78BA3C3-DFEF-3648-9AFD-2C8C62B826E5}" destId="{7E3C6326-EF4F-BD47-999B-93CFE288AF1A}" srcOrd="0" destOrd="0" presId="urn:microsoft.com/office/officeart/2005/8/layout/chevron2"/>
    <dgm:cxn modelId="{8174A309-D957-6E47-B366-E13AF39D1ADC}" type="presOf" srcId="{7CAAB73A-2BC5-7D43-8898-EBC13055CE96}" destId="{D4986EE8-C49F-9148-A10F-E617980EBA70}" srcOrd="0" destOrd="3" presId="urn:microsoft.com/office/officeart/2005/8/layout/chevron2"/>
    <dgm:cxn modelId="{350169DD-6543-DE45-844B-74D1BC66C3F2}" type="presOf" srcId="{4790DCD2-73F5-6940-83A2-B188B34FF13E}" destId="{D4986EE8-C49F-9148-A10F-E617980EBA70}" srcOrd="0" destOrd="0" presId="urn:microsoft.com/office/officeart/2005/8/layout/chevron2"/>
    <dgm:cxn modelId="{A9614E1B-A18D-684B-9C7C-9C0357F4510D}" srcId="{F49D0A9B-D209-6A4F-A0D7-0CAB679099CC}" destId="{09F1B74F-07F9-5B46-92E5-2F24C7125237}" srcOrd="2" destOrd="0" parTransId="{45EAE6CA-C4D0-9C48-A95A-246B1DA7CFD3}" sibTransId="{288EFC39-E8F2-B24B-A886-0B4A6D6E345A}"/>
    <dgm:cxn modelId="{3DF9CDE9-FD0D-784F-9FA5-C97DD628F9BA}" srcId="{0BE26285-430D-7748-9B43-56BD197105DE}" destId="{242D0018-09FF-7A4C-939F-A3B122BF7833}" srcOrd="0" destOrd="0" parTransId="{B7F99EBC-EECA-8246-8C24-1E89A20E6B7B}" sibTransId="{290D80E8-B286-D144-8184-4E674CE85D56}"/>
    <dgm:cxn modelId="{BDA5A1AF-3811-EE42-9FE8-FDD2E8AB3355}" srcId="{F49D0A9B-D209-6A4F-A0D7-0CAB679099CC}" destId="{7CAAB73A-2BC5-7D43-8898-EBC13055CE96}" srcOrd="3" destOrd="0" parTransId="{00EC214A-584A-9C4D-AFCD-4BF794E5FE89}" sibTransId="{9050A617-404B-3949-8DE1-654001DC24AE}"/>
    <dgm:cxn modelId="{F6F2CD18-BEDB-8A4B-A967-F806C2F749AC}" srcId="{F49D0A9B-D209-6A4F-A0D7-0CAB679099CC}" destId="{4790DCD2-73F5-6940-83A2-B188B34FF13E}" srcOrd="0" destOrd="0" parTransId="{88A3507F-C856-0841-94AA-3F3D8347CCC3}" sibTransId="{13F4297B-63A1-224D-8B23-DEC34442CB83}"/>
    <dgm:cxn modelId="{17616953-C7A0-044C-8B5B-466493301605}" type="presOf" srcId="{D744D96B-8E0C-454B-84DD-0112C80B674A}" destId="{E8F5B143-8424-474F-B7E0-C7456ECFE1CD}" srcOrd="0" destOrd="0" presId="urn:microsoft.com/office/officeart/2005/8/layout/chevron2"/>
    <dgm:cxn modelId="{113327AD-0D6F-2E44-8398-2C1DBC6B81CE}" type="presOf" srcId="{3FBC47E3-CBBC-4C45-AD5D-8970E9DFFFA9}" destId="{D4986EE8-C49F-9148-A10F-E617980EBA70}" srcOrd="0" destOrd="1" presId="urn:microsoft.com/office/officeart/2005/8/layout/chevron2"/>
    <dgm:cxn modelId="{B869C4E7-4A13-C545-B7ED-837A4FDF5946}" srcId="{242D0018-09FF-7A4C-939F-A3B122BF7833}" destId="{8645CB36-E44E-4242-8C75-5C1E15A78E94}" srcOrd="2" destOrd="0" parTransId="{DF1ED006-57D5-3243-AC17-E80FCB352084}" sibTransId="{1F380461-20AB-F747-86A9-6A7B5C02992A}"/>
    <dgm:cxn modelId="{DD97D043-D9CA-D04A-BB2B-E72C2DC8DE28}" type="presOf" srcId="{0BE26285-430D-7748-9B43-56BD197105DE}" destId="{B5A6DCBD-B569-B645-B9F3-B7715358A872}" srcOrd="0" destOrd="0" presId="urn:microsoft.com/office/officeart/2005/8/layout/chevron2"/>
    <dgm:cxn modelId="{BE28C59C-E2BD-C442-BD7B-C65FC8B0FD45}" type="presParOf" srcId="{B5A6DCBD-B569-B645-B9F3-B7715358A872}" destId="{4BE8DA4A-CFAF-8142-86E3-C25DA1F0FA29}" srcOrd="0" destOrd="0" presId="urn:microsoft.com/office/officeart/2005/8/layout/chevron2"/>
    <dgm:cxn modelId="{14970C68-FFAB-A44A-8A34-AB934B9381EA}" type="presParOf" srcId="{4BE8DA4A-CFAF-8142-86E3-C25DA1F0FA29}" destId="{6B3FEACC-3E27-DE44-A477-386F0F1D5439}" srcOrd="0" destOrd="0" presId="urn:microsoft.com/office/officeart/2005/8/layout/chevron2"/>
    <dgm:cxn modelId="{EEAEFB24-B08D-5F47-9352-6C9B34BC41A0}" type="presParOf" srcId="{4BE8DA4A-CFAF-8142-86E3-C25DA1F0FA29}" destId="{7E3C6326-EF4F-BD47-999B-93CFE288AF1A}" srcOrd="1" destOrd="0" presId="urn:microsoft.com/office/officeart/2005/8/layout/chevron2"/>
    <dgm:cxn modelId="{ABD99ADD-53EA-5442-A7E9-5FDC513702EA}" type="presParOf" srcId="{B5A6DCBD-B569-B645-B9F3-B7715358A872}" destId="{0EEC27E9-6021-F346-9A6D-19B8E1C8CECE}" srcOrd="1" destOrd="0" presId="urn:microsoft.com/office/officeart/2005/8/layout/chevron2"/>
    <dgm:cxn modelId="{B1534FF3-367B-CF48-A6F5-E842F432E3D1}" type="presParOf" srcId="{B5A6DCBD-B569-B645-B9F3-B7715358A872}" destId="{CAC5CF00-6F3D-354B-AC3A-2AE4046860C4}" srcOrd="2" destOrd="0" presId="urn:microsoft.com/office/officeart/2005/8/layout/chevron2"/>
    <dgm:cxn modelId="{3DE4D682-955F-0945-82E1-D2BB3E6F10DA}" type="presParOf" srcId="{CAC5CF00-6F3D-354B-AC3A-2AE4046860C4}" destId="{4BCF1975-F7FF-844A-BE28-0BC252E3C98E}" srcOrd="0" destOrd="0" presId="urn:microsoft.com/office/officeart/2005/8/layout/chevron2"/>
    <dgm:cxn modelId="{0D56D800-1CE4-1F43-AC0F-E45A9B8BD12B}" type="presParOf" srcId="{CAC5CF00-6F3D-354B-AC3A-2AE4046860C4}" destId="{D4986EE8-C49F-9148-A10F-E617980EBA70}" srcOrd="1" destOrd="0" presId="urn:microsoft.com/office/officeart/2005/8/layout/chevron2"/>
    <dgm:cxn modelId="{531675FF-2758-7946-9EED-9B6F84B1B9F9}" type="presParOf" srcId="{B5A6DCBD-B569-B645-B9F3-B7715358A872}" destId="{EAB5AC0C-18C4-7847-AEAD-9EC85A8EA456}" srcOrd="3" destOrd="0" presId="urn:microsoft.com/office/officeart/2005/8/layout/chevron2"/>
    <dgm:cxn modelId="{F5A6DA43-F52E-6C44-9058-882CC50BC70A}" type="presParOf" srcId="{B5A6DCBD-B569-B645-B9F3-B7715358A872}" destId="{3F8F04BF-7B94-6946-952A-94560E0C2B59}" srcOrd="4" destOrd="0" presId="urn:microsoft.com/office/officeart/2005/8/layout/chevron2"/>
    <dgm:cxn modelId="{7ADC9DB9-CA3E-AC4B-8825-E96A519996AD}" type="presParOf" srcId="{3F8F04BF-7B94-6946-952A-94560E0C2B59}" destId="{E8F5B143-8424-474F-B7E0-C7456ECFE1CD}" srcOrd="0" destOrd="0" presId="urn:microsoft.com/office/officeart/2005/8/layout/chevron2"/>
    <dgm:cxn modelId="{0D4C3170-4811-E844-B388-2B8E1B663F16}" type="presParOf" srcId="{3F8F04BF-7B94-6946-952A-94560E0C2B59}" destId="{E96BB042-D865-2E46-B7FD-C7399EDFD342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FEACC-3E27-DE44-A477-386F0F1D5439}">
      <dsp:nvSpPr>
        <dsp:cNvPr id="0" name=""/>
        <dsp:cNvSpPr/>
      </dsp:nvSpPr>
      <dsp:spPr>
        <a:xfrm rot="5400000">
          <a:off x="-117456" y="182394"/>
          <a:ext cx="1204084" cy="84285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Kickoff and Requirements</a:t>
          </a:r>
          <a:endParaRPr lang="en-US" sz="800" kern="1200" dirty="0"/>
        </a:p>
      </dsp:txBody>
      <dsp:txXfrm rot="-5400000">
        <a:off x="63157" y="423212"/>
        <a:ext cx="842859" cy="361225"/>
      </dsp:txXfrm>
    </dsp:sp>
    <dsp:sp modelId="{7E3C6326-EF4F-BD47-999B-93CFE288AF1A}">
      <dsp:nvSpPr>
        <dsp:cNvPr id="0" name=""/>
        <dsp:cNvSpPr/>
      </dsp:nvSpPr>
      <dsp:spPr>
        <a:xfrm rot="5400000">
          <a:off x="2089932" y="-1078449"/>
          <a:ext cx="782655" cy="294311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Confirmation meeting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workflows and process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Configure Radius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Data mapping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sp:txBody>
      <dsp:txXfrm rot="-5400000">
        <a:off x="1009701" y="39988"/>
        <a:ext cx="2904911" cy="706243"/>
      </dsp:txXfrm>
    </dsp:sp>
    <dsp:sp modelId="{4BCF1975-F7FF-844A-BE28-0BC252E3C98E}">
      <dsp:nvSpPr>
        <dsp:cNvPr id="0" name=""/>
        <dsp:cNvSpPr/>
      </dsp:nvSpPr>
      <dsp:spPr>
        <a:xfrm rot="5400000">
          <a:off x="-117456" y="1207345"/>
          <a:ext cx="1204084" cy="84285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Develop</a:t>
          </a:r>
          <a:r>
            <a:rPr lang="en-US" sz="800" kern="1200" baseline="0" dirty="0" smtClean="0"/>
            <a:t> Exports from Radius and Test</a:t>
          </a:r>
          <a:endParaRPr lang="en-US" sz="800" kern="1200" dirty="0"/>
        </a:p>
      </dsp:txBody>
      <dsp:txXfrm rot="-5400000">
        <a:off x="63157" y="1448163"/>
        <a:ext cx="842859" cy="361225"/>
      </dsp:txXfrm>
    </dsp:sp>
    <dsp:sp modelId="{D4986EE8-C49F-9148-A10F-E617980EBA70}">
      <dsp:nvSpPr>
        <dsp:cNvPr id="0" name=""/>
        <dsp:cNvSpPr/>
      </dsp:nvSpPr>
      <dsp:spPr>
        <a:xfrm rot="5400000">
          <a:off x="2089932" y="-53498"/>
          <a:ext cx="782655" cy="294311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Hobsons develops export process</a:t>
          </a:r>
          <a:endParaRPr lang="en-US" sz="1000" kern="1200" dirty="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develops import process for </a:t>
          </a: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SRS </a:t>
          </a: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or other source system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Radius to </a:t>
          </a: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SRS </a:t>
          </a: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or source system process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sp:txBody>
      <dsp:txXfrm rot="-5400000">
        <a:off x="1009701" y="1064939"/>
        <a:ext cx="2904911" cy="706243"/>
      </dsp:txXfrm>
    </dsp:sp>
    <dsp:sp modelId="{E8F5B143-8424-474F-B7E0-C7456ECFE1CD}">
      <dsp:nvSpPr>
        <dsp:cNvPr id="0" name=""/>
        <dsp:cNvSpPr/>
      </dsp:nvSpPr>
      <dsp:spPr>
        <a:xfrm rot="5400000">
          <a:off x="-117456" y="2232296"/>
          <a:ext cx="1204084" cy="842859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Test &amp; Deploy</a:t>
          </a:r>
          <a:endParaRPr lang="en-US" sz="800" kern="1200" dirty="0"/>
        </a:p>
      </dsp:txBody>
      <dsp:txXfrm rot="-5400000">
        <a:off x="63157" y="2473114"/>
        <a:ext cx="842859" cy="361225"/>
      </dsp:txXfrm>
    </dsp:sp>
    <dsp:sp modelId="{E96BB042-D865-2E46-B7FD-C7399EDFD342}">
      <dsp:nvSpPr>
        <dsp:cNvPr id="0" name=""/>
        <dsp:cNvSpPr/>
      </dsp:nvSpPr>
      <dsp:spPr>
        <a:xfrm rot="5400000">
          <a:off x="2089932" y="971452"/>
          <a:ext cx="782655" cy="2943117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120" tIns="6350" rIns="6350" bIns="6350" numCol="1" spcCol="1270" anchor="ctr" anchorCtr="0">
          <a:noAutofit/>
        </a:bodyPr>
        <a:lstStyle/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schedule and automate</a:t>
          </a:r>
          <a:endParaRPr lang="en-US" sz="1000" kern="1200" dirty="0"/>
        </a:p>
        <a:p>
          <a:pPr marL="57150" lvl="1" indent="-57150" algn="l" defTabSz="4445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0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Coordinate process move to production environment</a:t>
          </a:r>
          <a:endParaRPr lang="en-US" sz="10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sp:txBody>
      <dsp:txXfrm rot="-5400000">
        <a:off x="1009701" y="2089889"/>
        <a:ext cx="2904911" cy="70624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3FEACC-3E27-DE44-A477-386F0F1D5439}">
      <dsp:nvSpPr>
        <dsp:cNvPr id="0" name=""/>
        <dsp:cNvSpPr/>
      </dsp:nvSpPr>
      <dsp:spPr>
        <a:xfrm rot="5400000">
          <a:off x="-117325" y="182392"/>
          <a:ext cx="1203282" cy="8422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Confirm Requirements</a:t>
          </a:r>
          <a:endParaRPr lang="en-US" sz="800" kern="1200" dirty="0"/>
        </a:p>
      </dsp:txBody>
      <dsp:txXfrm rot="-5400000">
        <a:off x="63168" y="423049"/>
        <a:ext cx="842297" cy="360985"/>
      </dsp:txXfrm>
    </dsp:sp>
    <dsp:sp modelId="{7E3C6326-EF4F-BD47-999B-93CFE288AF1A}">
      <dsp:nvSpPr>
        <dsp:cNvPr id="0" name=""/>
        <dsp:cNvSpPr/>
      </dsp:nvSpPr>
      <dsp:spPr>
        <a:xfrm rot="5400000">
          <a:off x="2089919" y="-1078850"/>
          <a:ext cx="782133" cy="2943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Confirmation meeting</a:t>
          </a:r>
          <a:endParaRPr lang="en-US" sz="9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Complete</a:t>
          </a:r>
          <a:r>
            <a:rPr lang="en-US" sz="900" b="0" i="0" u="none" strike="noStrike" kern="1200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data mapping</a:t>
          </a:r>
          <a:endParaRPr lang="en-US" sz="9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  <a:p>
          <a:pPr marL="57150" lvl="1" indent="0" algn="l" defTabSz="3556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produces data files and makes</a:t>
          </a:r>
          <a:r>
            <a:rPr lang="en-US" sz="900" b="0" i="0" u="none" strike="noStrike" kern="1200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available via Atom or SFTP</a:t>
          </a:r>
          <a:endParaRPr lang="en-US" sz="9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sp:txBody>
      <dsp:txXfrm rot="-5400000">
        <a:off x="1009169" y="40081"/>
        <a:ext cx="2905453" cy="705771"/>
      </dsp:txXfrm>
    </dsp:sp>
    <dsp:sp modelId="{4BCF1975-F7FF-844A-BE28-0BC252E3C98E}">
      <dsp:nvSpPr>
        <dsp:cNvPr id="0" name=""/>
        <dsp:cNvSpPr/>
      </dsp:nvSpPr>
      <dsp:spPr>
        <a:xfrm rot="5400000">
          <a:off x="-117325" y="1206541"/>
          <a:ext cx="1203282" cy="8422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Develop</a:t>
          </a:r>
          <a:r>
            <a:rPr lang="en-US" sz="800" kern="1200" baseline="0" dirty="0" smtClean="0"/>
            <a:t> Import Processes into Radius</a:t>
          </a:r>
          <a:endParaRPr lang="en-US" sz="800" kern="1200" dirty="0"/>
        </a:p>
      </dsp:txBody>
      <dsp:txXfrm rot="-5400000">
        <a:off x="63168" y="1447198"/>
        <a:ext cx="842297" cy="360985"/>
      </dsp:txXfrm>
    </dsp:sp>
    <dsp:sp modelId="{D4986EE8-C49F-9148-A10F-E617980EBA70}">
      <dsp:nvSpPr>
        <dsp:cNvPr id="0" name=""/>
        <dsp:cNvSpPr/>
      </dsp:nvSpPr>
      <dsp:spPr>
        <a:xfrm rot="5400000">
          <a:off x="2089919" y="-54701"/>
          <a:ext cx="782133" cy="2943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Hobsons develops import process</a:t>
          </a:r>
          <a:endParaRPr lang="en-US" sz="900" kern="1200" dirty="0"/>
        </a:p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Client produces</a:t>
          </a:r>
          <a:r>
            <a:rPr lang="en-US" sz="900" b="0" i="0" u="none" strike="noStrike" kern="1200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 test files with sample records for unit testing</a:t>
          </a:r>
        </a:p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import into Radius Staging</a:t>
          </a:r>
        </a:p>
        <a:p>
          <a:pPr marL="57150" lvl="1" indent="0" algn="l" defTabSz="4889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baseline="0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Test import into Radius Production</a:t>
          </a:r>
        </a:p>
      </dsp:txBody>
      <dsp:txXfrm rot="-5400000">
        <a:off x="1009169" y="1064230"/>
        <a:ext cx="2905453" cy="705771"/>
      </dsp:txXfrm>
    </dsp:sp>
    <dsp:sp modelId="{E8F5B143-8424-474F-B7E0-C7456ECFE1CD}">
      <dsp:nvSpPr>
        <dsp:cNvPr id="0" name=""/>
        <dsp:cNvSpPr/>
      </dsp:nvSpPr>
      <dsp:spPr>
        <a:xfrm rot="5400000">
          <a:off x="-117325" y="2230689"/>
          <a:ext cx="1203282" cy="842297"/>
        </a:xfrm>
        <a:prstGeom prst="chevron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1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080" tIns="5080" rIns="508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800" kern="1200" dirty="0" smtClean="0"/>
            <a:t>Test &amp; Deploy</a:t>
          </a:r>
          <a:endParaRPr lang="en-US" sz="800" kern="1200" dirty="0"/>
        </a:p>
      </dsp:txBody>
      <dsp:txXfrm rot="-5400000">
        <a:off x="63168" y="2471346"/>
        <a:ext cx="842297" cy="360985"/>
      </dsp:txXfrm>
    </dsp:sp>
    <dsp:sp modelId="{E96BB042-D865-2E46-B7FD-C7399EDFD342}">
      <dsp:nvSpPr>
        <dsp:cNvPr id="0" name=""/>
        <dsp:cNvSpPr/>
      </dsp:nvSpPr>
      <dsp:spPr>
        <a:xfrm rot="5400000">
          <a:off x="2089919" y="969446"/>
          <a:ext cx="782133" cy="2943634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008" tIns="5715" rIns="5715" bIns="5715" numCol="1" spcCol="1270" anchor="ctr" anchorCtr="0">
          <a:noAutofit/>
        </a:bodyPr>
        <a:lstStyle/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Determine schedule and automate</a:t>
          </a:r>
          <a:endParaRPr lang="en-US" sz="900" kern="1200" dirty="0"/>
        </a:p>
        <a:p>
          <a:pPr marL="57150" lvl="1" indent="-57150" algn="l" defTabSz="40005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900" b="0" i="0" u="none" strike="noStrike" kern="1200" cap="none" dirty="0" smtClean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rPr>
            <a:t>Coordinate process move to production environment</a:t>
          </a:r>
          <a:endParaRPr lang="en-US" sz="900" b="0" i="0" u="none" strike="noStrike" kern="1200" cap="none" dirty="0">
            <a:solidFill>
              <a:schemeClr val="dk1"/>
            </a:solidFill>
            <a:latin typeface="Arial"/>
            <a:ea typeface="Arial"/>
            <a:cs typeface="Arial"/>
            <a:sym typeface="Arial"/>
          </a:endParaRPr>
        </a:p>
      </dsp:txBody>
      <dsp:txXfrm rot="-5400000">
        <a:off x="1009169" y="2088378"/>
        <a:ext cx="2905453" cy="70577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Open Sans Semibold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093954A-C201-EB40-9459-342C786798D2}" type="datetimeFigureOut">
              <a:rPr lang="en-US" smtClean="0">
                <a:latin typeface="Open Sans Semibold"/>
              </a:rPr>
              <a:t>02/08/2016</a:t>
            </a:fld>
            <a:endParaRPr lang="en-US" dirty="0">
              <a:latin typeface="Open Sans Semibold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>
              <a:latin typeface="Open Sans Semibol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52853C-6216-544B-82BE-E4DDDB9FF424}" type="slidenum">
              <a:rPr lang="en-US" smtClean="0">
                <a:latin typeface="Open Sans Semibold"/>
              </a:rPr>
              <a:t>‹#›</a:t>
            </a:fld>
            <a:endParaRPr lang="en-US" dirty="0">
              <a:latin typeface="Open Sans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7896620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2.png>
</file>

<file path=ppt/media/image3.png>
</file>

<file path=ppt/media/image4.png>
</file>

<file path=ppt/media/image6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Open Sans Semibold"/>
              </a:defRPr>
            </a:lvl1pPr>
          </a:lstStyle>
          <a:p>
            <a:fld id="{7D7D0FC4-79A4-4CD6-9D21-6D2AFDDF42EC}" type="datetimeFigureOut">
              <a:rPr lang="en-JM" smtClean="0"/>
              <a:pPr/>
              <a:t>02/08/2016</a:t>
            </a:fld>
            <a:endParaRPr lang="en-JM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M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Open Sans Semibold"/>
              </a:defRPr>
            </a:lvl1pPr>
          </a:lstStyle>
          <a:p>
            <a:fld id="{FEA829E4-7B8F-48ED-BCF8-1C0A3C644052}" type="slidenum">
              <a:rPr lang="en-JM" smtClean="0"/>
              <a:pPr/>
              <a:t>‹#›</a:t>
            </a:fld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8703792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Open Sans Semibold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Open Sans Semibold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Open Sans Semibold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Open Sans Semibold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Open Sans Semibold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icture Placeholder 38"/>
          <p:cNvSpPr>
            <a:spLocks noGrp="1"/>
          </p:cNvSpPr>
          <p:nvPr>
            <p:ph type="pic" sz="quarter" idx="11"/>
          </p:nvPr>
        </p:nvSpPr>
        <p:spPr>
          <a:xfrm>
            <a:off x="5943600" y="3257550"/>
            <a:ext cx="3200400" cy="1885950"/>
          </a:xfrm>
        </p:spPr>
        <p:txBody>
          <a:bodyPr/>
          <a:lstStyle/>
          <a:p>
            <a:endParaRPr lang="en-US"/>
          </a:p>
        </p:txBody>
      </p:sp>
      <p:sp>
        <p:nvSpPr>
          <p:cNvPr id="39" name="Picture Placeholder 38"/>
          <p:cNvSpPr>
            <a:spLocks noGrp="1"/>
          </p:cNvSpPr>
          <p:nvPr>
            <p:ph type="pic" sz="quarter" idx="10"/>
          </p:nvPr>
        </p:nvSpPr>
        <p:spPr>
          <a:xfrm>
            <a:off x="4916" y="0"/>
            <a:ext cx="2971800" cy="25717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4836551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6096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7" name="Picture Placeholder 10"/>
          <p:cNvSpPr>
            <a:spLocks noGrp="1"/>
          </p:cNvSpPr>
          <p:nvPr>
            <p:ph type="pic" sz="quarter" idx="28"/>
          </p:nvPr>
        </p:nvSpPr>
        <p:spPr>
          <a:xfrm>
            <a:off x="33528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8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6096000" y="1657350"/>
            <a:ext cx="25146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115549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4572000" y="1711278"/>
            <a:ext cx="2919699" cy="304800"/>
          </a:xfrm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35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7"/>
          <p:cNvSpPr>
            <a:spLocks noGrp="1"/>
          </p:cNvSpPr>
          <p:nvPr>
            <p:ph type="body" sz="quarter" idx="71"/>
          </p:nvPr>
        </p:nvSpPr>
        <p:spPr>
          <a:xfrm>
            <a:off x="4071418" y="2152650"/>
            <a:ext cx="4081981" cy="87630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838200" y="1581150"/>
            <a:ext cx="2590800" cy="25908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5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07511484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04951"/>
            <a:ext cx="8001000" cy="3047999"/>
          </a:xfrm>
        </p:spPr>
        <p:txBody>
          <a:bodyPr>
            <a:normAutofit/>
          </a:bodyPr>
          <a:lstStyle>
            <a:lvl1pPr>
              <a:defRPr sz="13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12252711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13"/>
          <p:cNvSpPr>
            <a:spLocks noGrp="1"/>
          </p:cNvSpPr>
          <p:nvPr>
            <p:ph sz="quarter" idx="13"/>
          </p:nvPr>
        </p:nvSpPr>
        <p:spPr>
          <a:xfrm>
            <a:off x="6096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Content Placeholder 13"/>
          <p:cNvSpPr>
            <a:spLocks noGrp="1"/>
          </p:cNvSpPr>
          <p:nvPr>
            <p:ph sz="quarter" idx="42"/>
          </p:nvPr>
        </p:nvSpPr>
        <p:spPr>
          <a:xfrm>
            <a:off x="34290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Content Placeholder 13"/>
          <p:cNvSpPr>
            <a:spLocks noGrp="1"/>
          </p:cNvSpPr>
          <p:nvPr>
            <p:ph sz="quarter" idx="43"/>
          </p:nvPr>
        </p:nvSpPr>
        <p:spPr>
          <a:xfrm>
            <a:off x="6324600" y="2133600"/>
            <a:ext cx="2362200" cy="2266950"/>
          </a:xfrm>
        </p:spPr>
        <p:txBody>
          <a:bodyPr>
            <a:normAutofit/>
          </a:bodyPr>
          <a:lstStyle>
            <a:lvl1pPr algn="ctr">
              <a:buNone/>
              <a:defRPr sz="9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70488093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7"/>
          <p:cNvSpPr>
            <a:spLocks noGrp="1"/>
          </p:cNvSpPr>
          <p:nvPr>
            <p:ph type="pic" sz="quarter" idx="25"/>
          </p:nvPr>
        </p:nvSpPr>
        <p:spPr>
          <a:xfrm>
            <a:off x="2514600" y="1580251"/>
            <a:ext cx="1895856" cy="2591699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/>
          </a:p>
        </p:txBody>
      </p:sp>
      <p:sp>
        <p:nvSpPr>
          <p:cNvPr id="10" name="Picture Placeholder 27"/>
          <p:cNvSpPr>
            <a:spLocks noGrp="1"/>
          </p:cNvSpPr>
          <p:nvPr>
            <p:ph type="pic" sz="quarter" idx="27"/>
          </p:nvPr>
        </p:nvSpPr>
        <p:spPr>
          <a:xfrm>
            <a:off x="6551946" y="1580251"/>
            <a:ext cx="1906254" cy="2590800"/>
          </a:xfrm>
        </p:spPr>
        <p:txBody>
          <a:bodyPr>
            <a:normAutofit/>
          </a:bodyPr>
          <a:lstStyle>
            <a:lvl1pPr>
              <a:defRPr sz="1100"/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989272298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28"/>
          <p:cNvSpPr>
            <a:spLocks noGrp="1"/>
          </p:cNvSpPr>
          <p:nvPr>
            <p:ph type="pic" sz="quarter" idx="50"/>
          </p:nvPr>
        </p:nvSpPr>
        <p:spPr>
          <a:xfrm>
            <a:off x="685800" y="17335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5" name="Picture Placeholder 28"/>
          <p:cNvSpPr>
            <a:spLocks noGrp="1"/>
          </p:cNvSpPr>
          <p:nvPr>
            <p:ph type="pic" sz="quarter" idx="51"/>
          </p:nvPr>
        </p:nvSpPr>
        <p:spPr>
          <a:xfrm>
            <a:off x="2667000" y="17335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6" name="Picture Placeholder 28"/>
          <p:cNvSpPr>
            <a:spLocks noGrp="1"/>
          </p:cNvSpPr>
          <p:nvPr>
            <p:ph type="pic" sz="quarter" idx="52"/>
          </p:nvPr>
        </p:nvSpPr>
        <p:spPr>
          <a:xfrm>
            <a:off x="4572000" y="1773174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7" name="Picture Placeholder 28"/>
          <p:cNvSpPr>
            <a:spLocks noGrp="1"/>
          </p:cNvSpPr>
          <p:nvPr>
            <p:ph type="pic" sz="quarter" idx="53"/>
          </p:nvPr>
        </p:nvSpPr>
        <p:spPr>
          <a:xfrm>
            <a:off x="6473952" y="1765554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8" name="Text Placeholder 3"/>
          <p:cNvSpPr>
            <a:spLocks noGrp="1"/>
          </p:cNvSpPr>
          <p:nvPr>
            <p:ph type="body" sz="quarter" idx="57"/>
          </p:nvPr>
        </p:nvSpPr>
        <p:spPr>
          <a:xfrm>
            <a:off x="25908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5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58"/>
          </p:nvPr>
        </p:nvSpPr>
        <p:spPr>
          <a:xfrm>
            <a:off x="45720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5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3"/>
          <p:cNvSpPr>
            <a:spLocks noGrp="1"/>
          </p:cNvSpPr>
          <p:nvPr>
            <p:ph type="body" sz="quarter" idx="59"/>
          </p:nvPr>
        </p:nvSpPr>
        <p:spPr>
          <a:xfrm>
            <a:off x="64008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5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60"/>
          </p:nvPr>
        </p:nvSpPr>
        <p:spPr>
          <a:xfrm>
            <a:off x="609600" y="3486150"/>
            <a:ext cx="1676400" cy="3048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5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3pPr>
            <a:lvl4pPr marL="13716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4pPr>
            <a:lvl5pPr marL="1828800" indent="0">
              <a:buFontTx/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  <a:latin typeface="Nexa Bold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61"/>
          </p:nvPr>
        </p:nvSpPr>
        <p:spPr>
          <a:xfrm>
            <a:off x="25908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7"/>
          <p:cNvSpPr>
            <a:spLocks noGrp="1"/>
          </p:cNvSpPr>
          <p:nvPr>
            <p:ph type="body" sz="quarter" idx="62"/>
          </p:nvPr>
        </p:nvSpPr>
        <p:spPr>
          <a:xfrm>
            <a:off x="45720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4" name="Text Placeholder 7"/>
          <p:cNvSpPr>
            <a:spLocks noGrp="1"/>
          </p:cNvSpPr>
          <p:nvPr>
            <p:ph type="body" sz="quarter" idx="63"/>
          </p:nvPr>
        </p:nvSpPr>
        <p:spPr>
          <a:xfrm>
            <a:off x="64008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5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609600" y="3714750"/>
            <a:ext cx="16764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69286956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5"/>
          <p:cNvSpPr>
            <a:spLocks noGrp="1"/>
          </p:cNvSpPr>
          <p:nvPr>
            <p:ph type="body" sz="quarter" idx="68"/>
          </p:nvPr>
        </p:nvSpPr>
        <p:spPr>
          <a:xfrm>
            <a:off x="622443" y="3638550"/>
            <a:ext cx="1739757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8" name="Text Placeholder 5"/>
          <p:cNvSpPr>
            <a:spLocks noGrp="1"/>
          </p:cNvSpPr>
          <p:nvPr>
            <p:ph type="body" sz="quarter" idx="69"/>
          </p:nvPr>
        </p:nvSpPr>
        <p:spPr>
          <a:xfrm>
            <a:off x="2654174" y="3643312"/>
            <a:ext cx="1613026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9" name="Text Placeholder 11"/>
          <p:cNvSpPr>
            <a:spLocks noGrp="1"/>
          </p:cNvSpPr>
          <p:nvPr>
            <p:ph type="body" sz="quarter" idx="70"/>
          </p:nvPr>
        </p:nvSpPr>
        <p:spPr>
          <a:xfrm>
            <a:off x="609601" y="3262312"/>
            <a:ext cx="1752600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Open Sans Bold"/>
                <a:cs typeface="Open Sans Bold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1" name="Text Placeholder 11"/>
          <p:cNvSpPr>
            <a:spLocks noGrp="1"/>
          </p:cNvSpPr>
          <p:nvPr>
            <p:ph type="body" sz="quarter" idx="72"/>
          </p:nvPr>
        </p:nvSpPr>
        <p:spPr>
          <a:xfrm>
            <a:off x="2654174" y="3262312"/>
            <a:ext cx="160178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Open Sans Bold"/>
                <a:cs typeface="Open Sans Bold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3" name="Text Placeholder 5"/>
          <p:cNvSpPr>
            <a:spLocks noGrp="1"/>
          </p:cNvSpPr>
          <p:nvPr>
            <p:ph type="body" sz="quarter" idx="74"/>
          </p:nvPr>
        </p:nvSpPr>
        <p:spPr>
          <a:xfrm>
            <a:off x="4648200" y="3643312"/>
            <a:ext cx="1675229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4" name="Text Placeholder 11"/>
          <p:cNvSpPr>
            <a:spLocks noGrp="1"/>
          </p:cNvSpPr>
          <p:nvPr>
            <p:ph type="body" sz="quarter" idx="75"/>
          </p:nvPr>
        </p:nvSpPr>
        <p:spPr>
          <a:xfrm>
            <a:off x="4648200" y="3262312"/>
            <a:ext cx="16635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Open Sans Bold"/>
                <a:cs typeface="Open Sans Bold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ext Placeholder 5"/>
          <p:cNvSpPr>
            <a:spLocks noGrp="1"/>
          </p:cNvSpPr>
          <p:nvPr>
            <p:ph type="body" sz="quarter" idx="77"/>
          </p:nvPr>
        </p:nvSpPr>
        <p:spPr>
          <a:xfrm>
            <a:off x="6630036" y="3643312"/>
            <a:ext cx="1751964" cy="68103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37" name="Text Placeholder 11"/>
          <p:cNvSpPr>
            <a:spLocks noGrp="1"/>
          </p:cNvSpPr>
          <p:nvPr>
            <p:ph type="body" sz="quarter" idx="78"/>
          </p:nvPr>
        </p:nvSpPr>
        <p:spPr>
          <a:xfrm>
            <a:off x="6630036" y="3262312"/>
            <a:ext cx="1739757" cy="300038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200" b="0" i="0">
                <a:solidFill>
                  <a:schemeClr val="tx1"/>
                </a:solidFill>
                <a:latin typeface="Open Sans Bold"/>
                <a:cs typeface="Open Sans Bold"/>
              </a:defRPr>
            </a:lvl1pPr>
            <a:lvl2pPr>
              <a:defRPr sz="1050">
                <a:latin typeface="Mission Gothic Regular" pitchFamily="50" charset="0"/>
              </a:defRPr>
            </a:lvl2pPr>
            <a:lvl3pPr>
              <a:defRPr sz="1050">
                <a:latin typeface="Mission Gothic Regular" pitchFamily="50" charset="0"/>
              </a:defRPr>
            </a:lvl3pPr>
            <a:lvl4pPr>
              <a:defRPr sz="1050">
                <a:latin typeface="Mission Gothic Regular" pitchFamily="50" charset="0"/>
              </a:defRPr>
            </a:lvl4pPr>
            <a:lvl5pPr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9" name="Picture Placeholder 4"/>
          <p:cNvSpPr>
            <a:spLocks noGrp="1"/>
          </p:cNvSpPr>
          <p:nvPr>
            <p:ph type="pic" sz="quarter" idx="80"/>
          </p:nvPr>
        </p:nvSpPr>
        <p:spPr>
          <a:xfrm>
            <a:off x="6096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Open Sans Semibold"/>
                <a:cs typeface="Open Sans Semibold"/>
              </a:defRPr>
            </a:lvl1pPr>
          </a:lstStyle>
          <a:p>
            <a:endParaRPr lang="en-US" dirty="0"/>
          </a:p>
        </p:txBody>
      </p:sp>
      <p:sp>
        <p:nvSpPr>
          <p:cNvPr id="40" name="Picture Placeholder 4"/>
          <p:cNvSpPr>
            <a:spLocks noGrp="1"/>
          </p:cNvSpPr>
          <p:nvPr>
            <p:ph type="pic" sz="quarter" idx="81"/>
          </p:nvPr>
        </p:nvSpPr>
        <p:spPr>
          <a:xfrm>
            <a:off x="26162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Open Sans Semibold"/>
                <a:cs typeface="Open Sans Semibold"/>
              </a:defRPr>
            </a:lvl1pPr>
          </a:lstStyle>
          <a:p>
            <a:endParaRPr lang="en-US" dirty="0"/>
          </a:p>
        </p:txBody>
      </p:sp>
      <p:sp>
        <p:nvSpPr>
          <p:cNvPr id="41" name="Picture Placeholder 4"/>
          <p:cNvSpPr>
            <a:spLocks noGrp="1"/>
          </p:cNvSpPr>
          <p:nvPr>
            <p:ph type="pic" sz="quarter" idx="82"/>
          </p:nvPr>
        </p:nvSpPr>
        <p:spPr>
          <a:xfrm>
            <a:off x="46228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Open Sans Semibold"/>
                <a:cs typeface="Open Sans Semibold"/>
              </a:defRPr>
            </a:lvl1pPr>
          </a:lstStyle>
          <a:p>
            <a:endParaRPr lang="en-US" dirty="0"/>
          </a:p>
        </p:txBody>
      </p:sp>
      <p:sp>
        <p:nvSpPr>
          <p:cNvPr id="42" name="Picture Placeholder 4"/>
          <p:cNvSpPr>
            <a:spLocks noGrp="1"/>
          </p:cNvSpPr>
          <p:nvPr>
            <p:ph type="pic" sz="quarter" idx="83"/>
          </p:nvPr>
        </p:nvSpPr>
        <p:spPr>
          <a:xfrm>
            <a:off x="6629400" y="1581150"/>
            <a:ext cx="1905000" cy="1371600"/>
          </a:xfrm>
        </p:spPr>
        <p:txBody>
          <a:bodyPr>
            <a:normAutofit/>
          </a:bodyPr>
          <a:lstStyle>
            <a:lvl1pPr>
              <a:defRPr sz="1050">
                <a:latin typeface="Open Sans Semibold"/>
                <a:cs typeface="Open Sans Semibold"/>
              </a:defRPr>
            </a:lvl1pPr>
          </a:lstStyle>
          <a:p>
            <a:endParaRPr lang="en-US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13541644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533400" y="1524000"/>
            <a:ext cx="8001000" cy="2819400"/>
          </a:xfrm>
        </p:spPr>
        <p:txBody>
          <a:bodyPr>
            <a:normAutofit/>
          </a:bodyPr>
          <a:lstStyle>
            <a:lvl1pPr marL="342900" indent="-342900">
              <a:buFont typeface="Courier New" pitchFamily="49" charset="0"/>
              <a:buChar char="o"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742950" indent="-28575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2pPr>
            <a:lvl3pPr marL="11430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3pPr>
            <a:lvl4pPr marL="16002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4pPr>
            <a:lvl5pPr marL="2057400" indent="-228600">
              <a:buFont typeface="Sketch Rockwell" pitchFamily="2" charset="0"/>
              <a:buChar char="o"/>
              <a:defRPr>
                <a:solidFill>
                  <a:schemeClr val="tx1">
                    <a:lumMod val="65000"/>
                    <a:lumOff val="35000"/>
                  </a:schemeClr>
                </a:solidFill>
                <a:latin typeface="Futura LT Book" pitchFamily="2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51070352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13"/>
          <p:cNvSpPr>
            <a:spLocks noGrp="1"/>
          </p:cNvSpPr>
          <p:nvPr>
            <p:ph type="body" sz="quarter" idx="47"/>
          </p:nvPr>
        </p:nvSpPr>
        <p:spPr>
          <a:xfrm>
            <a:off x="1066164" y="17785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48"/>
          </p:nvPr>
        </p:nvSpPr>
        <p:spPr>
          <a:xfrm>
            <a:off x="1066482" y="23119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49"/>
          </p:nvPr>
        </p:nvSpPr>
        <p:spPr>
          <a:xfrm>
            <a:off x="1066800" y="28453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50"/>
          </p:nvPr>
        </p:nvSpPr>
        <p:spPr>
          <a:xfrm>
            <a:off x="1066800" y="3400988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51"/>
          </p:nvPr>
        </p:nvSpPr>
        <p:spPr>
          <a:xfrm>
            <a:off x="1066800" y="39121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2" name="Content Placeholder 6"/>
          <p:cNvSpPr>
            <a:spLocks noGrp="1" noChangeAspect="1"/>
          </p:cNvSpPr>
          <p:nvPr>
            <p:ph sz="quarter" idx="55" hasCustomPrompt="1"/>
          </p:nvPr>
        </p:nvSpPr>
        <p:spPr>
          <a:xfrm>
            <a:off x="640080" y="1748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60"/>
          </p:nvPr>
        </p:nvSpPr>
        <p:spPr>
          <a:xfrm>
            <a:off x="5105082" y="17785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8" name="Text Placeholder 13"/>
          <p:cNvSpPr>
            <a:spLocks noGrp="1"/>
          </p:cNvSpPr>
          <p:nvPr>
            <p:ph type="body" sz="quarter" idx="61"/>
          </p:nvPr>
        </p:nvSpPr>
        <p:spPr>
          <a:xfrm>
            <a:off x="5105400" y="23119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9" name="Text Placeholder 13"/>
          <p:cNvSpPr>
            <a:spLocks noGrp="1"/>
          </p:cNvSpPr>
          <p:nvPr>
            <p:ph type="body" sz="quarter" idx="62"/>
          </p:nvPr>
        </p:nvSpPr>
        <p:spPr>
          <a:xfrm>
            <a:off x="5105400" y="28453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63"/>
          </p:nvPr>
        </p:nvSpPr>
        <p:spPr>
          <a:xfrm>
            <a:off x="5105400" y="3400988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1" name="Text Placeholder 13"/>
          <p:cNvSpPr>
            <a:spLocks noGrp="1"/>
          </p:cNvSpPr>
          <p:nvPr>
            <p:ph type="body" sz="quarter" idx="64"/>
          </p:nvPr>
        </p:nvSpPr>
        <p:spPr>
          <a:xfrm>
            <a:off x="5105400" y="3912163"/>
            <a:ext cx="3048000" cy="403225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1000" b="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27" name="Content Placeholder 6"/>
          <p:cNvSpPr>
            <a:spLocks noGrp="1" noChangeAspect="1"/>
          </p:cNvSpPr>
          <p:nvPr>
            <p:ph sz="quarter" idx="65" hasCustomPrompt="1"/>
          </p:nvPr>
        </p:nvSpPr>
        <p:spPr>
          <a:xfrm>
            <a:off x="640080" y="229743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28" name="Content Placeholder 6"/>
          <p:cNvSpPr>
            <a:spLocks noGrp="1" noChangeAspect="1"/>
          </p:cNvSpPr>
          <p:nvPr>
            <p:ph sz="quarter" idx="66" hasCustomPrompt="1"/>
          </p:nvPr>
        </p:nvSpPr>
        <p:spPr>
          <a:xfrm>
            <a:off x="640080" y="2891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29" name="Content Placeholder 6"/>
          <p:cNvSpPr>
            <a:spLocks noGrp="1" noChangeAspect="1"/>
          </p:cNvSpPr>
          <p:nvPr>
            <p:ph sz="quarter" idx="67" hasCustomPrompt="1"/>
          </p:nvPr>
        </p:nvSpPr>
        <p:spPr>
          <a:xfrm>
            <a:off x="640080" y="34251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0" name="Content Placeholder 6"/>
          <p:cNvSpPr>
            <a:spLocks noGrp="1" noChangeAspect="1"/>
          </p:cNvSpPr>
          <p:nvPr>
            <p:ph sz="quarter" idx="68" hasCustomPrompt="1"/>
          </p:nvPr>
        </p:nvSpPr>
        <p:spPr>
          <a:xfrm>
            <a:off x="640080" y="39585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1" name="Content Placeholder 6"/>
          <p:cNvSpPr>
            <a:spLocks noGrp="1" noChangeAspect="1"/>
          </p:cNvSpPr>
          <p:nvPr>
            <p:ph sz="quarter" idx="69" hasCustomPrompt="1"/>
          </p:nvPr>
        </p:nvSpPr>
        <p:spPr>
          <a:xfrm>
            <a:off x="4693920" y="1748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2" name="Content Placeholder 6"/>
          <p:cNvSpPr>
            <a:spLocks noGrp="1" noChangeAspect="1"/>
          </p:cNvSpPr>
          <p:nvPr>
            <p:ph sz="quarter" idx="70" hasCustomPrompt="1"/>
          </p:nvPr>
        </p:nvSpPr>
        <p:spPr>
          <a:xfrm>
            <a:off x="4693920" y="229743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3" name="Content Placeholder 6"/>
          <p:cNvSpPr>
            <a:spLocks noGrp="1" noChangeAspect="1"/>
          </p:cNvSpPr>
          <p:nvPr>
            <p:ph sz="quarter" idx="71" hasCustomPrompt="1"/>
          </p:nvPr>
        </p:nvSpPr>
        <p:spPr>
          <a:xfrm>
            <a:off x="4693920" y="28917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4" name="Content Placeholder 6"/>
          <p:cNvSpPr>
            <a:spLocks noGrp="1" noChangeAspect="1"/>
          </p:cNvSpPr>
          <p:nvPr>
            <p:ph sz="quarter" idx="72" hasCustomPrompt="1"/>
          </p:nvPr>
        </p:nvSpPr>
        <p:spPr>
          <a:xfrm>
            <a:off x="4693920" y="34251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35" name="Content Placeholder 6"/>
          <p:cNvSpPr>
            <a:spLocks noGrp="1" noChangeAspect="1"/>
          </p:cNvSpPr>
          <p:nvPr>
            <p:ph sz="quarter" idx="73" hasCustomPrompt="1"/>
          </p:nvPr>
        </p:nvSpPr>
        <p:spPr>
          <a:xfrm>
            <a:off x="4693920" y="3958590"/>
            <a:ext cx="411480" cy="432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1600">
                <a:solidFill>
                  <a:schemeClr val="bg2"/>
                </a:solidFill>
                <a:latin typeface="Open Sans Light Italic"/>
                <a:ea typeface="Open Sans Semibold"/>
                <a:cs typeface="Open Sans Light Italic"/>
              </a:defRPr>
            </a:lvl1pPr>
          </a:lstStyle>
          <a:p>
            <a:pPr lvl="0"/>
            <a:r>
              <a:rPr lang="en-JM" dirty="0" smtClean="0"/>
              <a:t>1</a:t>
            </a:r>
            <a:endParaRPr lang="en-JM" dirty="0"/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36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88901058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55768481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21"/>
          <p:cNvSpPr>
            <a:spLocks noGrp="1"/>
          </p:cNvSpPr>
          <p:nvPr>
            <p:ph type="pic" sz="quarter" idx="27"/>
          </p:nvPr>
        </p:nvSpPr>
        <p:spPr>
          <a:xfrm>
            <a:off x="3429000" y="1428750"/>
            <a:ext cx="2438400" cy="3352800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</a:lstStyle>
          <a:p>
            <a:endParaRPr lang="en-US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50" b="0" kern="0" spc="0">
                <a:solidFill>
                  <a:schemeClr val="tx1">
                    <a:lumMod val="75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04319209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524000"/>
            <a:ext cx="8229600" cy="2971802"/>
          </a:xfrm>
        </p:spPr>
        <p:txBody>
          <a:bodyPr>
            <a:normAutofit/>
          </a:bodyPr>
          <a:lstStyle>
            <a:lvl1pPr>
              <a:defRPr sz="13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</a:t>
            </a:r>
            <a:r>
              <a:rPr lang="en-US" dirty="0" err="1" smtClean="0"/>
              <a:t>leve</a:t>
            </a:r>
            <a:endParaRPr lang="en-US" dirty="0" smtClean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18882563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2"/>
          <p:cNvSpPr>
            <a:spLocks noGrp="1"/>
          </p:cNvSpPr>
          <p:nvPr>
            <p:ph type="body" sz="quarter" idx="33"/>
          </p:nvPr>
        </p:nvSpPr>
        <p:spPr>
          <a:xfrm>
            <a:off x="533400" y="150495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50">
                <a:solidFill>
                  <a:schemeClr val="tx1"/>
                </a:solidFill>
                <a:latin typeface="Open Sans Bold"/>
                <a:cs typeface="Open Sans 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9" name="Text Placeholder 14"/>
          <p:cNvSpPr>
            <a:spLocks noGrp="1"/>
          </p:cNvSpPr>
          <p:nvPr>
            <p:ph type="body" sz="quarter" idx="34"/>
          </p:nvPr>
        </p:nvSpPr>
        <p:spPr>
          <a:xfrm>
            <a:off x="533400" y="18097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"/>
          <p:cNvSpPr>
            <a:spLocks noGrp="1"/>
          </p:cNvSpPr>
          <p:nvPr>
            <p:ph type="body" sz="quarter" idx="35"/>
          </p:nvPr>
        </p:nvSpPr>
        <p:spPr>
          <a:xfrm>
            <a:off x="533400" y="257175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50">
                <a:solidFill>
                  <a:schemeClr val="tx1"/>
                </a:solidFill>
                <a:latin typeface="Open Sans Bold"/>
                <a:cs typeface="Open Sans 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1" name="Text Placeholder 14"/>
          <p:cNvSpPr>
            <a:spLocks noGrp="1"/>
          </p:cNvSpPr>
          <p:nvPr>
            <p:ph type="body" sz="quarter" idx="36"/>
          </p:nvPr>
        </p:nvSpPr>
        <p:spPr>
          <a:xfrm>
            <a:off x="533400" y="28765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"/>
          <p:cNvSpPr>
            <a:spLocks noGrp="1"/>
          </p:cNvSpPr>
          <p:nvPr>
            <p:ph type="body" sz="quarter" idx="37"/>
          </p:nvPr>
        </p:nvSpPr>
        <p:spPr>
          <a:xfrm>
            <a:off x="533400" y="3638550"/>
            <a:ext cx="2133600" cy="274320"/>
          </a:xfrm>
        </p:spPr>
        <p:txBody>
          <a:bodyPr>
            <a:noAutofit/>
          </a:bodyPr>
          <a:lstStyle>
            <a:lvl1pPr marL="0" indent="0">
              <a:buNone/>
              <a:defRPr sz="1350">
                <a:solidFill>
                  <a:schemeClr val="tx1"/>
                </a:solidFill>
                <a:latin typeface="Open Sans Bold"/>
                <a:cs typeface="Open Sans Bold"/>
              </a:defRPr>
            </a:lvl1pPr>
          </a:lstStyle>
          <a:p>
            <a:pPr lvl="0"/>
            <a:endParaRPr lang="en-JM" dirty="0"/>
          </a:p>
        </p:txBody>
      </p:sp>
      <p:sp>
        <p:nvSpPr>
          <p:cNvPr id="13" name="Text Placeholder 14"/>
          <p:cNvSpPr>
            <a:spLocks noGrp="1"/>
          </p:cNvSpPr>
          <p:nvPr>
            <p:ph type="body" sz="quarter" idx="38"/>
          </p:nvPr>
        </p:nvSpPr>
        <p:spPr>
          <a:xfrm>
            <a:off x="533400" y="3943350"/>
            <a:ext cx="2819400" cy="609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42436985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1216" y="-18290"/>
            <a:ext cx="9144000" cy="3656840"/>
          </a:xfrm>
        </p:spPr>
        <p:txBody>
          <a:bodyPr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309388573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/>
          <p:cNvSpPr>
            <a:spLocks noGrp="1"/>
          </p:cNvSpPr>
          <p:nvPr>
            <p:ph type="pic" sz="quarter" idx="59"/>
          </p:nvPr>
        </p:nvSpPr>
        <p:spPr>
          <a:xfrm>
            <a:off x="1216" y="-18290"/>
            <a:ext cx="9144000" cy="5161790"/>
          </a:xfrm>
        </p:spPr>
        <p:txBody>
          <a:bodyPr>
            <a:normAutofit/>
          </a:bodyPr>
          <a:lstStyle>
            <a:lvl1pPr>
              <a:defRPr sz="14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60"/>
          </p:nvPr>
        </p:nvSpPr>
        <p:spPr>
          <a:xfrm>
            <a:off x="6096000" y="1123951"/>
            <a:ext cx="1676400" cy="2915999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890970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56"/>
          </p:nvPr>
        </p:nvSpPr>
        <p:spPr>
          <a:xfrm>
            <a:off x="609600" y="16573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8" name="Picture Placeholder 3"/>
          <p:cNvSpPr>
            <a:spLocks noGrp="1"/>
          </p:cNvSpPr>
          <p:nvPr>
            <p:ph type="pic" sz="quarter" idx="57"/>
          </p:nvPr>
        </p:nvSpPr>
        <p:spPr>
          <a:xfrm>
            <a:off x="2836862" y="16573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9" name="Picture Placeholder 3"/>
          <p:cNvSpPr>
            <a:spLocks noGrp="1"/>
          </p:cNvSpPr>
          <p:nvPr>
            <p:ph type="pic" sz="quarter" idx="58"/>
          </p:nvPr>
        </p:nvSpPr>
        <p:spPr>
          <a:xfrm>
            <a:off x="609600" y="31051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10" name="Picture Placeholder 3"/>
          <p:cNvSpPr>
            <a:spLocks noGrp="1"/>
          </p:cNvSpPr>
          <p:nvPr>
            <p:ph type="pic" sz="quarter" idx="59"/>
          </p:nvPr>
        </p:nvSpPr>
        <p:spPr>
          <a:xfrm>
            <a:off x="2836862" y="3105150"/>
            <a:ext cx="2133600" cy="1371600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rgbClr val="17252F"/>
                </a:solidFill>
              </a:defRPr>
            </a:lvl1pPr>
          </a:lstStyle>
          <a:p>
            <a:endParaRPr lang="en-JM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06051319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 txBox="1">
            <a:spLocks/>
          </p:cNvSpPr>
          <p:nvPr userDrawn="1"/>
        </p:nvSpPr>
        <p:spPr>
          <a:xfrm>
            <a:off x="0" y="0"/>
            <a:ext cx="9143999" cy="318135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Open Sans Semibold"/>
              <a:cs typeface="Open Sans Semibold"/>
            </a:endParaRPr>
          </a:p>
        </p:txBody>
      </p:sp>
      <p:pic>
        <p:nvPicPr>
          <p:cNvPr id="9" name="Picture 8" descr="MacBook-Pro-mockup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672012" y="1428750"/>
            <a:ext cx="3799976" cy="2362199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3160566" y="1598400"/>
            <a:ext cx="2808000" cy="1760694"/>
          </a:xfrm>
        </p:spPr>
        <p:txBody>
          <a:bodyPr>
            <a:normAutofit/>
          </a:bodyPr>
          <a:lstStyle>
            <a:lvl1pPr>
              <a:defRPr sz="1050">
                <a:solidFill>
                  <a:schemeClr val="bg1"/>
                </a:solidFill>
              </a:defRPr>
            </a:lvl1pPr>
          </a:lstStyle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7620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>
                <a:solidFill>
                  <a:schemeClr val="bg2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7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2057400" y="457200"/>
            <a:ext cx="5029200" cy="32385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300" b="0" kern="0" spc="0">
                <a:solidFill>
                  <a:schemeClr val="bg2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52138805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 Placeholder 7"/>
          <p:cNvSpPr txBox="1">
            <a:spLocks/>
          </p:cNvSpPr>
          <p:nvPr userDrawn="1"/>
        </p:nvSpPr>
        <p:spPr>
          <a:xfrm>
            <a:off x="0" y="0"/>
            <a:ext cx="9143999" cy="2952750"/>
          </a:xfrm>
          <a:prstGeom prst="rect">
            <a:avLst/>
          </a:prstGeom>
          <a:solidFill>
            <a:schemeClr val="accent3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Open Sans Semibold"/>
              <a:cs typeface="Open Sans Semibold"/>
            </a:endParaRPr>
          </a:p>
        </p:txBody>
      </p:sp>
      <p:sp>
        <p:nvSpPr>
          <p:cNvPr id="11" name="Picture Placeholder 28"/>
          <p:cNvSpPr>
            <a:spLocks noGrp="1"/>
          </p:cNvSpPr>
          <p:nvPr>
            <p:ph type="pic" sz="quarter" idx="51"/>
          </p:nvPr>
        </p:nvSpPr>
        <p:spPr>
          <a:xfrm>
            <a:off x="3810000" y="666750"/>
            <a:ext cx="1527048" cy="152704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14397348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7"/>
          <p:cNvSpPr>
            <a:spLocks noGrp="1" noChangeAspect="1"/>
          </p:cNvSpPr>
          <p:nvPr>
            <p:ph type="pic" sz="quarter" idx="23"/>
          </p:nvPr>
        </p:nvSpPr>
        <p:spPr>
          <a:xfrm>
            <a:off x="4086001" y="1218752"/>
            <a:ext cx="971999" cy="971998"/>
          </a:xfrm>
          <a:prstGeom prst="ellipse">
            <a:avLst/>
          </a:prstGeom>
          <a:ln w="28575" cmpd="sng">
            <a:solidFill>
              <a:srgbClr val="FFFFFF"/>
            </a:solidFill>
          </a:ln>
        </p:spPr>
        <p:txBody>
          <a:bodyPr>
            <a:normAutofit/>
          </a:bodyPr>
          <a:lstStyle>
            <a:lvl1pPr marL="0" indent="0" algn="ctr">
              <a:buFontTx/>
              <a:buNone/>
              <a:defRPr sz="1100">
                <a:solidFill>
                  <a:schemeClr val="bg1"/>
                </a:solidFill>
              </a:defRPr>
            </a:lvl1pPr>
          </a:lstStyle>
          <a:p>
            <a:endParaRPr lang="en-JM"/>
          </a:p>
        </p:txBody>
      </p:sp>
      <p:sp>
        <p:nvSpPr>
          <p:cNvPr id="16" name="Title Placeholder 1"/>
          <p:cNvSpPr>
            <a:spLocks noGrp="1"/>
          </p:cNvSpPr>
          <p:nvPr>
            <p:ph type="title"/>
          </p:nvPr>
        </p:nvSpPr>
        <p:spPr>
          <a:xfrm>
            <a:off x="609600" y="2240573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2400"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528370941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MacBook-Pro-mockup.png"/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9600" y="1710833"/>
            <a:ext cx="4817160" cy="2994517"/>
          </a:xfrm>
          <a:prstGeom prst="rect">
            <a:avLst/>
          </a:prstGeom>
        </p:spPr>
      </p:pic>
      <p:sp>
        <p:nvSpPr>
          <p:cNvPr id="10" name="Picture Placeholder 2"/>
          <p:cNvSpPr>
            <a:spLocks noGrp="1"/>
          </p:cNvSpPr>
          <p:nvPr>
            <p:ph type="pic" sz="quarter" idx="13"/>
          </p:nvPr>
        </p:nvSpPr>
        <p:spPr>
          <a:xfrm>
            <a:off x="1231200" y="1926000"/>
            <a:ext cx="3564000" cy="2232000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</a:lstStyle>
          <a:p>
            <a:endParaRPr lang="en-JM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877273490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JM"/>
          </a:p>
        </p:txBody>
      </p:sp>
    </p:spTree>
    <p:extLst>
      <p:ext uri="{BB962C8B-B14F-4D97-AF65-F5344CB8AC3E}">
        <p14:creationId xmlns:p14="http://schemas.microsoft.com/office/powerpoint/2010/main" val="132887410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53340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16764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5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764632729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5720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5029200" y="2041523"/>
            <a:ext cx="3505200" cy="990600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100"/>
            </a:lvl2pPr>
            <a:lvl3pPr marL="914400" indent="0">
              <a:buFontTx/>
              <a:buNone/>
              <a:defRPr sz="1100"/>
            </a:lvl3pPr>
            <a:lvl4pPr marL="1371600" indent="0">
              <a:buFontTx/>
              <a:buNone/>
              <a:defRPr sz="1100"/>
            </a:lvl4pPr>
            <a:lvl5pPr marL="1828800" indent="0">
              <a:buFontTx/>
              <a:buNone/>
              <a:defRPr sz="1100"/>
            </a:lvl5pPr>
          </a:lstStyle>
          <a:p>
            <a:pPr lvl="0"/>
            <a:endParaRPr lang="en-JM" dirty="0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6"/>
          </p:nvPr>
        </p:nvSpPr>
        <p:spPr>
          <a:xfrm>
            <a:off x="5638800" y="3108325"/>
            <a:ext cx="2438400" cy="307975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1" name="Content Placeholder 19"/>
          <p:cNvSpPr>
            <a:spLocks noGrp="1"/>
          </p:cNvSpPr>
          <p:nvPr>
            <p:ph sz="quarter" idx="17"/>
          </p:nvPr>
        </p:nvSpPr>
        <p:spPr>
          <a:xfrm>
            <a:off x="5638800" y="3562350"/>
            <a:ext cx="2438400" cy="465119"/>
          </a:xfrm>
          <a:prstGeom prst="rect">
            <a:avLst/>
          </a:prstGeom>
          <a:noFill/>
        </p:spPr>
        <p:txBody>
          <a:bodyPr>
            <a:noAutofit/>
          </a:bodyPr>
          <a:lstStyle>
            <a:lvl1pPr marL="0" indent="0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23" name="Text Placeholder 22"/>
          <p:cNvSpPr>
            <a:spLocks noGrp="1"/>
          </p:cNvSpPr>
          <p:nvPr>
            <p:ph type="body" sz="quarter" idx="18"/>
          </p:nvPr>
        </p:nvSpPr>
        <p:spPr>
          <a:xfrm>
            <a:off x="5029200" y="1733552"/>
            <a:ext cx="3505200" cy="357187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2pPr>
            <a:lvl3pPr marL="9144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3pPr>
            <a:lvl4pPr marL="13716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4pPr>
            <a:lvl5pPr marL="1828800" indent="0">
              <a:buFontTx/>
              <a:buNone/>
              <a:defRPr sz="1300">
                <a:latin typeface="Open Sans" pitchFamily="34" charset="0"/>
                <a:ea typeface="Open Sans" pitchFamily="34" charset="0"/>
                <a:cs typeface="Open Sans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4953000" y="438150"/>
            <a:ext cx="3048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40702360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800" cy="5143500"/>
          </a:xfrm>
        </p:spPr>
        <p:txBody>
          <a:bodyPr/>
          <a:lstStyle/>
          <a:p>
            <a:endParaRPr lang="en-JM"/>
          </a:p>
        </p:txBody>
      </p:sp>
      <p:sp>
        <p:nvSpPr>
          <p:cNvPr id="4" name="Title Placeholder 1"/>
          <p:cNvSpPr>
            <a:spLocks noGrp="1"/>
          </p:cNvSpPr>
          <p:nvPr>
            <p:ph type="title"/>
          </p:nvPr>
        </p:nvSpPr>
        <p:spPr>
          <a:xfrm>
            <a:off x="6324600" y="647700"/>
            <a:ext cx="16764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84094218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0" y="1733550"/>
            <a:ext cx="4724400" cy="28956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JM" dirty="0"/>
          </a:p>
        </p:txBody>
      </p:sp>
      <p:sp>
        <p:nvSpPr>
          <p:cNvPr id="8" name="Text Placeholder 5"/>
          <p:cNvSpPr>
            <a:spLocks noGrp="1"/>
          </p:cNvSpPr>
          <p:nvPr>
            <p:ph type="body" sz="quarter" idx="66"/>
          </p:nvPr>
        </p:nvSpPr>
        <p:spPr>
          <a:xfrm>
            <a:off x="5475291" y="2274270"/>
            <a:ext cx="2994025" cy="1219818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67"/>
          </p:nvPr>
        </p:nvSpPr>
        <p:spPr>
          <a:xfrm>
            <a:off x="5486400" y="1885950"/>
            <a:ext cx="1730375" cy="358775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350">
                <a:solidFill>
                  <a:schemeClr val="tx1"/>
                </a:solidFill>
                <a:latin typeface="Open Sans Bold"/>
                <a:cs typeface="Open Sans Bold"/>
              </a:defRPr>
            </a:lvl1pPr>
            <a:lvl2pPr marL="457200" indent="0">
              <a:buFontTx/>
              <a:buNone/>
              <a:defRPr sz="1400">
                <a:latin typeface="Franklin Gothic Medium" pitchFamily="34" charset="0"/>
              </a:defRPr>
            </a:lvl2pPr>
            <a:lvl3pPr marL="914400" indent="0">
              <a:buFontTx/>
              <a:buNone/>
              <a:defRPr sz="1400">
                <a:latin typeface="Franklin Gothic Medium" pitchFamily="34" charset="0"/>
              </a:defRPr>
            </a:lvl3pPr>
            <a:lvl4pPr marL="1371600" indent="0">
              <a:buFontTx/>
              <a:buNone/>
              <a:defRPr sz="1400">
                <a:latin typeface="Franklin Gothic Medium" pitchFamily="34" charset="0"/>
              </a:defRPr>
            </a:lvl4pPr>
            <a:lvl5pPr marL="1828800" indent="0">
              <a:buFontTx/>
              <a:buNone/>
              <a:defRPr sz="1400">
                <a:latin typeface="Franklin Gothic Medium" pitchFamily="34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9813569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3"/>
          <p:cNvSpPr>
            <a:spLocks noGrp="1"/>
          </p:cNvSpPr>
          <p:nvPr>
            <p:ph type="pic" sz="quarter" idx="63"/>
          </p:nvPr>
        </p:nvSpPr>
        <p:spPr>
          <a:xfrm>
            <a:off x="0" y="1504950"/>
            <a:ext cx="9144000" cy="2133600"/>
          </a:xfrm>
        </p:spPr>
        <p:txBody>
          <a:bodyPr>
            <a:normAutofit/>
          </a:bodyPr>
          <a:lstStyle>
            <a:lvl1pPr>
              <a:defRPr sz="1400"/>
            </a:lvl1pPr>
          </a:lstStyle>
          <a:p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24320914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9"/>
          <p:cNvSpPr>
            <a:spLocks noGrp="1"/>
          </p:cNvSpPr>
          <p:nvPr>
            <p:ph type="pic" sz="quarter" idx="65"/>
          </p:nvPr>
        </p:nvSpPr>
        <p:spPr>
          <a:xfrm>
            <a:off x="838200" y="2495550"/>
            <a:ext cx="1828800" cy="264795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2015593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038600" y="762000"/>
            <a:ext cx="2362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1066800" y="1366313"/>
            <a:ext cx="1517391" cy="2653237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038600" y="923925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36765127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7"/>
          <p:cNvSpPr txBox="1">
            <a:spLocks/>
          </p:cNvSpPr>
          <p:nvPr userDrawn="1"/>
        </p:nvSpPr>
        <p:spPr>
          <a:xfrm>
            <a:off x="0" y="0"/>
            <a:ext cx="9143999" cy="3181350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ctr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bg1">
                    <a:lumMod val="65000"/>
                  </a:schemeClr>
                </a:solidFill>
                <a:latin typeface="Calibri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itchFamily="34" charset="0"/>
              <a:buNone/>
            </a:pPr>
            <a:endParaRPr lang="en-US" sz="800" dirty="0">
              <a:solidFill>
                <a:srgbClr val="FFFFFF"/>
              </a:solidFill>
              <a:latin typeface="Open Sans Semibold"/>
              <a:cs typeface="Open Sans Semibold"/>
            </a:endParaRPr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4038600" y="762000"/>
            <a:ext cx="2362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bg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19"/>
          <p:cNvSpPr>
            <a:spLocks noGrp="1"/>
          </p:cNvSpPr>
          <p:nvPr>
            <p:ph type="pic" sz="quarter" idx="64"/>
          </p:nvPr>
        </p:nvSpPr>
        <p:spPr>
          <a:xfrm>
            <a:off x="1084827" y="1029113"/>
            <a:ext cx="1744798" cy="305087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4038600" y="923925"/>
            <a:ext cx="4038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04421772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8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8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8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8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4" dur="8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 animBg="1"/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37"/>
          <p:cNvSpPr>
            <a:spLocks noGrp="1"/>
          </p:cNvSpPr>
          <p:nvPr>
            <p:ph sz="quarter" idx="18"/>
          </p:nvPr>
        </p:nvSpPr>
        <p:spPr>
          <a:xfrm>
            <a:off x="2825406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8" name="Content Placeholder 37"/>
          <p:cNvSpPr>
            <a:spLocks noGrp="1"/>
          </p:cNvSpPr>
          <p:nvPr>
            <p:ph sz="quarter" idx="19"/>
          </p:nvPr>
        </p:nvSpPr>
        <p:spPr>
          <a:xfrm>
            <a:off x="47244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9" name="Content Placeholder 37"/>
          <p:cNvSpPr>
            <a:spLocks noGrp="1"/>
          </p:cNvSpPr>
          <p:nvPr>
            <p:ph sz="quarter" idx="20"/>
          </p:nvPr>
        </p:nvSpPr>
        <p:spPr>
          <a:xfrm>
            <a:off x="67056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10" name="Content Placeholder 37"/>
          <p:cNvSpPr>
            <a:spLocks noGrp="1"/>
          </p:cNvSpPr>
          <p:nvPr>
            <p:ph sz="quarter" idx="21"/>
          </p:nvPr>
        </p:nvSpPr>
        <p:spPr>
          <a:xfrm>
            <a:off x="762000" y="1504950"/>
            <a:ext cx="1524000" cy="304800"/>
          </a:xfrm>
        </p:spPr>
        <p:txBody>
          <a:bodyPr>
            <a:noAutofit/>
          </a:bodyPr>
          <a:lstStyle>
            <a:lvl1pPr algn="ctr">
              <a:buNone/>
              <a:defRPr sz="1200">
                <a:solidFill>
                  <a:schemeClr val="tx1"/>
                </a:solidFill>
                <a:latin typeface="Open Sans Bold"/>
                <a:ea typeface="Open Sans Semibold"/>
                <a:cs typeface="Open Sans Bold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 algn="ctr">
              <a:buNone/>
              <a:defRPr sz="1600"/>
            </a:lvl5pPr>
          </a:lstStyle>
          <a:p>
            <a:pPr lvl="0"/>
            <a:endParaRPr lang="en-JM" dirty="0"/>
          </a:p>
        </p:txBody>
      </p:sp>
      <p:sp>
        <p:nvSpPr>
          <p:cNvPr id="11" name="Picture Placeholder 28"/>
          <p:cNvSpPr>
            <a:spLocks noGrp="1" noChangeAspect="1"/>
          </p:cNvSpPr>
          <p:nvPr>
            <p:ph type="pic" sz="quarter" idx="50"/>
          </p:nvPr>
        </p:nvSpPr>
        <p:spPr>
          <a:xfrm>
            <a:off x="8040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2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2825406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3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47664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4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6747601" y="1885950"/>
            <a:ext cx="1439998" cy="1439998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200">
                <a:solidFill>
                  <a:srgbClr val="17252F"/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19" name="Text Placeholder 7"/>
          <p:cNvSpPr>
            <a:spLocks noGrp="1"/>
          </p:cNvSpPr>
          <p:nvPr>
            <p:ph type="body" sz="quarter" idx="61"/>
          </p:nvPr>
        </p:nvSpPr>
        <p:spPr>
          <a:xfrm>
            <a:off x="25908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ext Placeholder 7"/>
          <p:cNvSpPr>
            <a:spLocks noGrp="1"/>
          </p:cNvSpPr>
          <p:nvPr>
            <p:ph type="body" sz="quarter" idx="62"/>
          </p:nvPr>
        </p:nvSpPr>
        <p:spPr>
          <a:xfrm>
            <a:off x="45720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1" name="Text Placeholder 7"/>
          <p:cNvSpPr>
            <a:spLocks noGrp="1"/>
          </p:cNvSpPr>
          <p:nvPr>
            <p:ph type="body" sz="quarter" idx="63"/>
          </p:nvPr>
        </p:nvSpPr>
        <p:spPr>
          <a:xfrm>
            <a:off x="65532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2" name="Text Placeholder 7"/>
          <p:cNvSpPr>
            <a:spLocks noGrp="1"/>
          </p:cNvSpPr>
          <p:nvPr>
            <p:ph type="body" sz="quarter" idx="64"/>
          </p:nvPr>
        </p:nvSpPr>
        <p:spPr>
          <a:xfrm>
            <a:off x="609600" y="3714750"/>
            <a:ext cx="1828800" cy="533400"/>
          </a:xfrm>
        </p:spPr>
        <p:txBody>
          <a:bodyPr>
            <a:noAutofit/>
          </a:bodyPr>
          <a:lstStyle>
            <a:lvl1pPr marL="0" indent="0" algn="ctr">
              <a:buFontTx/>
              <a:buNone/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 marL="9144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 marL="13716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 marL="1828800" indent="0">
              <a:buFontTx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3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98396827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26394"/>
            <a:ext cx="3886200" cy="292655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26394"/>
            <a:ext cx="3886200" cy="2926556"/>
          </a:xfrm>
        </p:spPr>
        <p:txBody>
          <a:bodyPr>
            <a:normAutofit/>
          </a:bodyPr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2pPr>
            <a:lvl3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3pPr>
            <a:lvl4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4pPr>
            <a:lvl5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8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54312883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719263"/>
            <a:ext cx="3887788" cy="479822"/>
          </a:xfrm>
        </p:spPr>
        <p:txBody>
          <a:bodyPr anchor="b">
            <a:normAutofit/>
          </a:bodyPr>
          <a:lstStyle>
            <a:lvl1pPr marL="0" indent="0">
              <a:buNone/>
              <a:defRPr sz="1350" b="0">
                <a:solidFill>
                  <a:schemeClr val="tx1"/>
                </a:solidFill>
                <a:latin typeface="Open Sans"/>
                <a:cs typeface="Open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99084"/>
            <a:ext cx="3887788" cy="2430066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2pPr>
            <a:lvl3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31" y="1719263"/>
            <a:ext cx="3965570" cy="479822"/>
          </a:xfrm>
        </p:spPr>
        <p:txBody>
          <a:bodyPr anchor="b">
            <a:normAutofit/>
          </a:bodyPr>
          <a:lstStyle>
            <a:lvl1pPr marL="0" indent="0">
              <a:buNone/>
              <a:defRPr sz="1350" b="0">
                <a:solidFill>
                  <a:schemeClr val="tx1"/>
                </a:solidFill>
                <a:latin typeface="Open Sans"/>
                <a:cs typeface="Open San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31" y="2199084"/>
            <a:ext cx="3965570" cy="2430066"/>
          </a:xfrm>
        </p:spPr>
        <p:txBody>
          <a:bodyPr>
            <a:normAutofit/>
          </a:bodyPr>
          <a:lstStyle>
            <a:lvl1pPr>
              <a:defRPr sz="12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2pPr>
            <a:lvl3pPr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3pPr>
            <a:lvl4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4pPr>
            <a:lvl5pPr>
              <a:defRPr sz="10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sp>
        <p:nvSpPr>
          <p:cNvPr id="10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203645618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533400" y="1428750"/>
            <a:ext cx="1524000" cy="152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533400" y="3105150"/>
            <a:ext cx="1524000" cy="15240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509813075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016652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7864727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-10584"/>
            <a:ext cx="9144000" cy="51540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18988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5060915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93B627FC-BB23-7F46-8D45-7E5928F9DAA3}" type="datetimeFigureOut">
              <a:rPr lang="en-US" smtClean="0"/>
              <a:pPr/>
              <a:t>02/08/2016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lIns="68580" tIns="34290" rIns="68580" bIns="34290"/>
          <a:lstStyle/>
          <a:p>
            <a:fld id="{0E54B11B-498D-2E44-8017-AAE05305CC8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3706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Picture Placeholder 28"/>
          <p:cNvSpPr>
            <a:spLocks noGrp="1" noChangeAspect="1"/>
          </p:cNvSpPr>
          <p:nvPr>
            <p:ph type="pic" sz="quarter" idx="51"/>
          </p:nvPr>
        </p:nvSpPr>
        <p:spPr>
          <a:xfrm>
            <a:off x="33147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5" name="Picture Placeholder 28"/>
          <p:cNvSpPr>
            <a:spLocks noGrp="1" noChangeAspect="1"/>
          </p:cNvSpPr>
          <p:nvPr>
            <p:ph type="pic" sz="quarter" idx="52"/>
          </p:nvPr>
        </p:nvSpPr>
        <p:spPr>
          <a:xfrm>
            <a:off x="6096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  <p:sp>
        <p:nvSpPr>
          <p:cNvPr id="6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>
                    <a:lumMod val="75000"/>
                  </a:schemeClr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7" name="Picture Placeholder 28"/>
          <p:cNvSpPr>
            <a:spLocks noGrp="1" noChangeAspect="1"/>
          </p:cNvSpPr>
          <p:nvPr>
            <p:ph type="pic" sz="quarter" idx="53"/>
          </p:nvPr>
        </p:nvSpPr>
        <p:spPr>
          <a:xfrm>
            <a:off x="6019800" y="1657350"/>
            <a:ext cx="2133600" cy="2133600"/>
          </a:xfrm>
          <a:prstGeom prst="ellipse">
            <a:avLst/>
          </a:prstGeom>
          <a:ln w="76200" cap="sq">
            <a:noFill/>
            <a:miter lim="800000"/>
          </a:ln>
          <a:effectLst/>
        </p:spPr>
        <p:txBody>
          <a:bodyPr>
            <a:normAutofit/>
          </a:bodyPr>
          <a:lstStyle>
            <a:lvl1pPr marL="0" indent="0" algn="ctr">
              <a:buFontTx/>
              <a:buNone/>
              <a:defRPr sz="105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</a:lstStyle>
          <a:p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181047365"/>
      </p:ext>
    </p:extLst>
  </p:cSld>
  <p:clrMapOvr>
    <a:masterClrMapping/>
  </p:clrMapOvr>
  <p:transition xmlns:p14="http://schemas.microsoft.com/office/powerpoint/2010/main"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7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9144000" cy="5143500"/>
          </a:xfrm>
        </p:spPr>
        <p:txBody>
          <a:bodyPr/>
          <a:lstStyle/>
          <a:p>
            <a:endParaRPr lang="en-JM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3952"/>
            <a:ext cx="7772400" cy="1102519"/>
          </a:xfrm>
        </p:spPr>
        <p:txBody>
          <a:bodyPr/>
          <a:lstStyle>
            <a:lvl1pPr algn="ctr">
              <a:defRPr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440783"/>
            <a:ext cx="6400800" cy="664369"/>
          </a:xfrm>
        </p:spPr>
        <p:txBody>
          <a:bodyPr/>
          <a:lstStyle>
            <a:lvl1pPr marL="0" indent="0" algn="ctr">
              <a:buNone/>
              <a:defRPr>
                <a:solidFill>
                  <a:srgbClr val="17375E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6325335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24"/>
          <p:cNvSpPr>
            <a:spLocks noGrp="1"/>
          </p:cNvSpPr>
          <p:nvPr>
            <p:ph type="pic" sz="quarter" idx="14"/>
          </p:nvPr>
        </p:nvSpPr>
        <p:spPr>
          <a:xfrm>
            <a:off x="0" y="1504950"/>
            <a:ext cx="3429000" cy="308292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000">
                <a:solidFill>
                  <a:srgbClr val="17375E"/>
                </a:solidFill>
              </a:defRPr>
            </a:lvl1pPr>
          </a:lstStyle>
          <a:p>
            <a:endParaRPr lang="en-JM"/>
          </a:p>
        </p:txBody>
      </p:sp>
      <p:sp>
        <p:nvSpPr>
          <p:cNvPr id="9" name="Text Placeholder 26"/>
          <p:cNvSpPr>
            <a:spLocks noGrp="1"/>
          </p:cNvSpPr>
          <p:nvPr>
            <p:ph type="body" sz="quarter" idx="15"/>
          </p:nvPr>
        </p:nvSpPr>
        <p:spPr>
          <a:xfrm>
            <a:off x="3733800" y="2046286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0" name="Text Placeholder 26"/>
          <p:cNvSpPr>
            <a:spLocks noGrp="1"/>
          </p:cNvSpPr>
          <p:nvPr>
            <p:ph type="body" sz="quarter" idx="16"/>
          </p:nvPr>
        </p:nvSpPr>
        <p:spPr>
          <a:xfrm>
            <a:off x="6407150" y="2038348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1" name="Text Placeholder 26"/>
          <p:cNvSpPr>
            <a:spLocks noGrp="1"/>
          </p:cNvSpPr>
          <p:nvPr>
            <p:ph type="body" sz="quarter" idx="17"/>
          </p:nvPr>
        </p:nvSpPr>
        <p:spPr>
          <a:xfrm>
            <a:off x="3736975" y="3633926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2" name="Text Placeholder 26"/>
          <p:cNvSpPr>
            <a:spLocks noGrp="1"/>
          </p:cNvSpPr>
          <p:nvPr>
            <p:ph type="body" sz="quarter" idx="18"/>
          </p:nvPr>
        </p:nvSpPr>
        <p:spPr>
          <a:xfrm>
            <a:off x="6410325" y="3625988"/>
            <a:ext cx="2127250" cy="830262"/>
          </a:xfrm>
        </p:spPr>
        <p:txBody>
          <a:bodyPr>
            <a:noAutofit/>
          </a:bodyPr>
          <a:lstStyle>
            <a:lvl1pPr marL="0" indent="0">
              <a:buFontTx/>
              <a:buNone/>
              <a:defRPr sz="1100">
                <a:solidFill>
                  <a:schemeClr val="tx1">
                    <a:lumMod val="50000"/>
                    <a:lumOff val="50000"/>
                  </a:schemeClr>
                </a:solidFill>
                <a:latin typeface="Open Sans Semibold"/>
                <a:cs typeface="Open Sans Semibold"/>
              </a:defRPr>
            </a:lvl1pPr>
            <a:lvl2pPr marL="457200" indent="0">
              <a:buFontTx/>
              <a:buNone/>
              <a:defRPr sz="1200"/>
            </a:lvl2pPr>
            <a:lvl3pPr marL="914400" indent="0">
              <a:buFontTx/>
              <a:buNone/>
              <a:defRPr sz="1200"/>
            </a:lvl3pPr>
            <a:lvl4pPr marL="1371600" indent="0">
              <a:buFontTx/>
              <a:buNone/>
              <a:defRPr sz="1200"/>
            </a:lvl4pPr>
            <a:lvl5pPr marL="1828800" indent="0">
              <a:buFontTx/>
              <a:buNone/>
              <a:defRPr sz="1200"/>
            </a:lvl5pPr>
          </a:lstStyle>
          <a:p>
            <a:pPr lvl="0"/>
            <a:endParaRPr lang="en-JM" dirty="0"/>
          </a:p>
        </p:txBody>
      </p:sp>
      <p:sp>
        <p:nvSpPr>
          <p:cNvPr id="13" name="Text Placeholder 32"/>
          <p:cNvSpPr>
            <a:spLocks noGrp="1"/>
          </p:cNvSpPr>
          <p:nvPr>
            <p:ph type="body" sz="quarter" idx="19"/>
          </p:nvPr>
        </p:nvSpPr>
        <p:spPr>
          <a:xfrm>
            <a:off x="4114800" y="1673223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50" b="0">
                <a:solidFill>
                  <a:srgbClr val="0B0B0B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4" name="Text Placeholder 32"/>
          <p:cNvSpPr>
            <a:spLocks noGrp="1"/>
          </p:cNvSpPr>
          <p:nvPr>
            <p:ph type="body" sz="quarter" idx="20"/>
          </p:nvPr>
        </p:nvSpPr>
        <p:spPr>
          <a:xfrm>
            <a:off x="6781800" y="1673223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50" b="0">
                <a:solidFill>
                  <a:srgbClr val="0B0B0B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5" name="Text Placeholder 32"/>
          <p:cNvSpPr>
            <a:spLocks noGrp="1"/>
          </p:cNvSpPr>
          <p:nvPr>
            <p:ph type="body" sz="quarter" idx="21"/>
          </p:nvPr>
        </p:nvSpPr>
        <p:spPr>
          <a:xfrm>
            <a:off x="4114800" y="3257550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50" b="0">
                <a:solidFill>
                  <a:srgbClr val="0B0B0B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6" name="Text Placeholder 32"/>
          <p:cNvSpPr>
            <a:spLocks noGrp="1"/>
          </p:cNvSpPr>
          <p:nvPr>
            <p:ph type="body" sz="quarter" idx="22"/>
          </p:nvPr>
        </p:nvSpPr>
        <p:spPr>
          <a:xfrm>
            <a:off x="6781800" y="3257550"/>
            <a:ext cx="1600200" cy="308115"/>
          </a:xfrm>
        </p:spPr>
        <p:txBody>
          <a:bodyPr>
            <a:normAutofit/>
          </a:bodyPr>
          <a:lstStyle>
            <a:lvl1pPr marL="0" indent="0">
              <a:buFontTx/>
              <a:buNone/>
              <a:defRPr sz="1350" b="0">
                <a:solidFill>
                  <a:srgbClr val="0B0B0B"/>
                </a:solidFill>
                <a:latin typeface="Open Sans Bold"/>
                <a:ea typeface="Open Sans Semibold"/>
                <a:cs typeface="Open Sans Bold"/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endParaRPr lang="en-JM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2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4088178661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4572000" y="1809750"/>
            <a:ext cx="2133600" cy="33528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0" y="1809750"/>
            <a:ext cx="2133600" cy="33528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1745458402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10"/>
          <p:cNvSpPr>
            <a:spLocks noGrp="1"/>
          </p:cNvSpPr>
          <p:nvPr>
            <p:ph type="pic" sz="quarter" idx="26"/>
          </p:nvPr>
        </p:nvSpPr>
        <p:spPr>
          <a:xfrm>
            <a:off x="4724400" y="1657350"/>
            <a:ext cx="37338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6" name="Picture Placeholder 10"/>
          <p:cNvSpPr>
            <a:spLocks noGrp="1"/>
          </p:cNvSpPr>
          <p:nvPr>
            <p:ph type="pic" sz="quarter" idx="27"/>
          </p:nvPr>
        </p:nvSpPr>
        <p:spPr>
          <a:xfrm>
            <a:off x="685800" y="1657350"/>
            <a:ext cx="3733800" cy="2438400"/>
          </a:xfrm>
        </p:spPr>
        <p:txBody>
          <a:bodyPr>
            <a:normAutofit/>
          </a:bodyPr>
          <a:lstStyle>
            <a:lvl1pPr>
              <a:defRPr sz="1200"/>
            </a:lvl1pPr>
          </a:lstStyle>
          <a:p>
            <a:endParaRPr lang="en-US" dirty="0"/>
          </a:p>
        </p:txBody>
      </p:sp>
      <p:sp>
        <p:nvSpPr>
          <p:cNvPr id="9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33400" y="419100"/>
            <a:ext cx="5029200" cy="323850"/>
          </a:xfrm>
        </p:spPr>
        <p:txBody>
          <a:bodyPr>
            <a:noAutofit/>
          </a:bodyPr>
          <a:lstStyle>
            <a:lvl1pPr marL="0" indent="0" algn="l">
              <a:buFontTx/>
              <a:buNone/>
              <a:defRPr sz="1300" b="0" kern="0" spc="0">
                <a:solidFill>
                  <a:schemeClr val="tx1"/>
                </a:solidFill>
                <a:latin typeface="Open Sans Semibold"/>
                <a:ea typeface="Open Sans Semibold"/>
                <a:cs typeface="Open Sans Semibold"/>
              </a:defRPr>
            </a:lvl1pPr>
            <a:lvl2pPr marL="457200" indent="0">
              <a:buFontTx/>
              <a:buNone/>
              <a:defRPr sz="1050">
                <a:latin typeface="Mission Gothic Regular" pitchFamily="50" charset="0"/>
              </a:defRPr>
            </a:lvl2pPr>
            <a:lvl3pPr marL="914400" indent="0">
              <a:buFontTx/>
              <a:buNone/>
              <a:defRPr sz="1050">
                <a:latin typeface="Mission Gothic Regular" pitchFamily="50" charset="0"/>
              </a:defRPr>
            </a:lvl3pPr>
            <a:lvl4pPr marL="1371600" indent="0">
              <a:buFontTx/>
              <a:buNone/>
              <a:defRPr sz="1050">
                <a:latin typeface="Mission Gothic Regular" pitchFamily="50" charset="0"/>
              </a:defRPr>
            </a:lvl4pPr>
            <a:lvl5pPr marL="1828800" indent="0">
              <a:buFontTx/>
              <a:buNone/>
              <a:defRPr sz="1050">
                <a:latin typeface="Mission Gothic Regular" pitchFamily="50" charset="0"/>
              </a:defRPr>
            </a:lvl5pPr>
          </a:lstStyle>
          <a:p>
            <a:pPr lvl="0"/>
            <a:endParaRPr lang="en-JM" dirty="0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1E787A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JM" dirty="0"/>
          </a:p>
        </p:txBody>
      </p:sp>
    </p:spTree>
    <p:extLst>
      <p:ext uri="{BB962C8B-B14F-4D97-AF65-F5344CB8AC3E}">
        <p14:creationId xmlns:p14="http://schemas.microsoft.com/office/powerpoint/2010/main" val="380213149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46" Type="http://schemas.openxmlformats.org/officeDocument/2006/relationships/image" Target="../media/image1.emf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slideLayout" Target="../slideLayouts/slideLayout35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37" Type="http://schemas.openxmlformats.org/officeDocument/2006/relationships/slideLayout" Target="../slideLayouts/slideLayout37.xml"/><Relationship Id="rId38" Type="http://schemas.openxmlformats.org/officeDocument/2006/relationships/slideLayout" Target="../slideLayouts/slideLayout38.xml"/><Relationship Id="rId39" Type="http://schemas.openxmlformats.org/officeDocument/2006/relationships/slideLayout" Target="../slideLayouts/slideLayout39.xml"/><Relationship Id="rId40" Type="http://schemas.openxmlformats.org/officeDocument/2006/relationships/slideLayout" Target="../slideLayouts/slideLayout40.xml"/><Relationship Id="rId41" Type="http://schemas.openxmlformats.org/officeDocument/2006/relationships/slideLayout" Target="../slideLayouts/slideLayout41.xml"/><Relationship Id="rId42" Type="http://schemas.openxmlformats.org/officeDocument/2006/relationships/slideLayout" Target="../slideLayouts/slideLayout42.xml"/><Relationship Id="rId43" Type="http://schemas.openxmlformats.org/officeDocument/2006/relationships/slideLayout" Target="../slideLayouts/slideLayout43.xml"/><Relationship Id="rId44" Type="http://schemas.openxmlformats.org/officeDocument/2006/relationships/slideLayout" Target="../slideLayouts/slideLayout44.xml"/><Relationship Id="rId45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33400" y="438150"/>
            <a:ext cx="76200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3400" y="1428750"/>
            <a:ext cx="8001000" cy="31241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JM" dirty="0"/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633600" y="1200150"/>
            <a:ext cx="381000" cy="0"/>
          </a:xfrm>
          <a:prstGeom prst="line">
            <a:avLst/>
          </a:prstGeom>
          <a:ln>
            <a:solidFill>
              <a:schemeClr val="tx2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LOGO_Hobsons_1COL_BLACK.eps"/>
          <p:cNvPicPr>
            <a:picLocks noChangeAspect="1"/>
          </p:cNvPicPr>
          <p:nvPr userDrawn="1"/>
        </p:nvPicPr>
        <p:blipFill>
          <a:blip r:embed="rId46" cstate="email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772400" y="4781550"/>
            <a:ext cx="872836" cy="171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3337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24" r:id="rId2"/>
    <p:sldLayoutId id="2147483726" r:id="rId3"/>
    <p:sldLayoutId id="2147483731" r:id="rId4"/>
    <p:sldLayoutId id="2147483727" r:id="rId5"/>
    <p:sldLayoutId id="2147483649" r:id="rId6"/>
    <p:sldLayoutId id="2147483650" r:id="rId7"/>
    <p:sldLayoutId id="2147483704" r:id="rId8"/>
    <p:sldLayoutId id="2147483716" r:id="rId9"/>
    <p:sldLayoutId id="2147483729" r:id="rId10"/>
    <p:sldLayoutId id="2147483698" r:id="rId11"/>
    <p:sldLayoutId id="2147483679" r:id="rId12"/>
    <p:sldLayoutId id="2147483688" r:id="rId13"/>
    <p:sldLayoutId id="2147483718" r:id="rId14"/>
    <p:sldLayoutId id="2147483686" r:id="rId15"/>
    <p:sldLayoutId id="2147483696" r:id="rId16"/>
    <p:sldLayoutId id="2147483684" r:id="rId17"/>
    <p:sldLayoutId id="2147483683" r:id="rId18"/>
    <p:sldLayoutId id="2147483682" r:id="rId19"/>
    <p:sldLayoutId id="2147483680" r:id="rId20"/>
    <p:sldLayoutId id="2147483681" r:id="rId21"/>
    <p:sldLayoutId id="2147483705" r:id="rId22"/>
    <p:sldLayoutId id="2147483740" r:id="rId23"/>
    <p:sldLayoutId id="2147483677" r:id="rId24"/>
    <p:sldLayoutId id="2147483672" r:id="rId25"/>
    <p:sldLayoutId id="2147483720" r:id="rId26"/>
    <p:sldLayoutId id="2147483697" r:id="rId27"/>
    <p:sldLayoutId id="2147483694" r:id="rId28"/>
    <p:sldLayoutId id="2147483671" r:id="rId29"/>
    <p:sldLayoutId id="2147483669" r:id="rId30"/>
    <p:sldLayoutId id="2147483714" r:id="rId31"/>
    <p:sldLayoutId id="2147483667" r:id="rId32"/>
    <p:sldLayoutId id="2147483701" r:id="rId33"/>
    <p:sldLayoutId id="2147483733" r:id="rId34"/>
    <p:sldLayoutId id="2147483713" r:id="rId35"/>
    <p:sldLayoutId id="2147483735" r:id="rId36"/>
    <p:sldLayoutId id="2147483660" r:id="rId37"/>
    <p:sldLayoutId id="2147483652" r:id="rId38"/>
    <p:sldLayoutId id="2147483653" r:id="rId39"/>
    <p:sldLayoutId id="2147483654" r:id="rId40"/>
    <p:sldLayoutId id="2147483695" r:id="rId41"/>
    <p:sldLayoutId id="2147483655" r:id="rId42"/>
    <p:sldLayoutId id="2147483739" r:id="rId43"/>
    <p:sldLayoutId id="2147483741" r:id="rId44"/>
  </p:sldLayoutIdLst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  <p:hf hdr="0" dt="0"/>
  <p:txStyles>
    <p:titleStyle>
      <a:lvl1pPr algn="l" defTabSz="914400" rtl="0" eaLnBrk="1" latinLnBrk="0" hangingPunct="1">
        <a:spcBef>
          <a:spcPct val="0"/>
        </a:spcBef>
        <a:buNone/>
        <a:defRPr sz="2400" b="0" i="0" kern="1200" spc="-150">
          <a:solidFill>
            <a:schemeClr val="accent3"/>
          </a:solidFill>
          <a:latin typeface="Open Sans Bold"/>
          <a:ea typeface="Open Sans Semibold"/>
          <a:cs typeface="Open Sans Bold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1350" kern="1200">
          <a:solidFill>
            <a:srgbClr val="484848"/>
          </a:solidFill>
          <a:latin typeface="Open Sans Semibold"/>
          <a:ea typeface="+mn-ea"/>
          <a:cs typeface="Open Sans Semibold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1200" kern="1200">
          <a:solidFill>
            <a:srgbClr val="484848"/>
          </a:solidFill>
          <a:latin typeface="Open Sans Semibold"/>
          <a:ea typeface="+mn-ea"/>
          <a:cs typeface="Open Sans Semibold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1100" kern="1200">
          <a:solidFill>
            <a:srgbClr val="484848"/>
          </a:solidFill>
          <a:latin typeface="Open Sans Semibold"/>
          <a:ea typeface="+mn-ea"/>
          <a:cs typeface="Open Sans Semibold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1100" kern="1200">
          <a:solidFill>
            <a:srgbClr val="484848"/>
          </a:solidFill>
          <a:latin typeface="Open Sans Semibold"/>
          <a:ea typeface="+mn-ea"/>
          <a:cs typeface="Open Sans Semibold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1100" kern="1200">
          <a:solidFill>
            <a:srgbClr val="484848"/>
          </a:solidFill>
          <a:latin typeface="Open Sans Semibold"/>
          <a:ea typeface="+mn-ea"/>
          <a:cs typeface="Open Sans Semibold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4.png"/><Relationship Id="rId3" Type="http://schemas.openxmlformats.org/officeDocument/2006/relationships/image" Target="../media/image5.em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8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hyperlink" Target="http://help.boomi.com/atomsphere/GUID-DDE05C00-6E04-423B-9073-58557961432A.html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9.xml"/></Relationships>
</file>

<file path=ppt/slides/_rels/slide16.xml.rels><?xml version="1.0" encoding="UTF-8" standalone="yes"?>
<Relationships xmlns="http://schemas.openxmlformats.org/package/2006/relationships"><Relationship Id="rId11" Type="http://schemas.microsoft.com/office/2007/relationships/diagramDrawing" Target="../diagrams/drawing2.xml"/><Relationship Id="rId12" Type="http://schemas.openxmlformats.org/officeDocument/2006/relationships/comments" Target="../comments/comment1.xml"/><Relationship Id="rId1" Type="http://schemas.openxmlformats.org/officeDocument/2006/relationships/slideLayout" Target="../slideLayouts/slideLayout20.xml"/><Relationship Id="rId2" Type="http://schemas.openxmlformats.org/officeDocument/2006/relationships/diagramData" Target="../diagrams/data1.xml"/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diagramData" Target="../diagrams/data2.xml"/><Relationship Id="rId8" Type="http://schemas.openxmlformats.org/officeDocument/2006/relationships/diagramLayout" Target="../diagrams/layout2.xml"/><Relationship Id="rId9" Type="http://schemas.openxmlformats.org/officeDocument/2006/relationships/diagramQuickStyle" Target="../diagrams/quickStyle2.xml"/><Relationship Id="rId10" Type="http://schemas.openxmlformats.org/officeDocument/2006/relationships/diagramColors" Target="../diagrams/colors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omments" Target="../comments/commen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comments" Target="../comments/commen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hobsons.force.com/compass/articles/Product_Release_Notes/Radius-Web-Services-Documentation-PDF" TargetMode="External"/><Relationship Id="rId4" Type="http://schemas.openxmlformats.org/officeDocument/2006/relationships/hyperlink" Target="https://hobsons.force.com/compass/articles/User_Guide/Security-and-Administration-Shibboleth-Authentication-Radius-FAQ" TargetMode="External"/><Relationship Id="rId5" Type="http://schemas.openxmlformats.org/officeDocument/2006/relationships/hyperlink" Target="https://hobsons.force.com/compass/articles/Training_Library/How-to-Whitelist-Radius-on-your-Campus-Server" TargetMode="External"/><Relationship Id="rId6" Type="http://schemas.openxmlformats.org/officeDocument/2006/relationships/hyperlink" Target="https://hobsons.force.com/compass/articles/User_Guide/Install-the-Radius-Outlook-Plugin" TargetMode="External"/><Relationship Id="rId7" Type="http://schemas.openxmlformats.org/officeDocument/2006/relationships/hyperlink" Target="https://hobsons.force.com/compass/articles/Training_Library/Payment-Gateway-Setup-Video" TargetMode="External"/><Relationship Id="rId8" Type="http://schemas.openxmlformats.org/officeDocument/2006/relationships/hyperlink" Target="http://help.boomi.com/atomsphere/GUID-DDE05C00-6E04-423B-9073-58557961432A.html" TargetMode="External"/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hobsons.force.com/compass/articles/Product_Release_Notes/Radius-Integration-Templates-User-Guid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hobsons.force.com/compass/articles/User_Guide/Security-and-Administration-Shibboleth-Authentication-Radius-FAQ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hobsons.force.com/compass/articles/Training_Library/How-to-Whitelist-Radius-on-your-Campus-Server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static.intelliworks.com/IntelliworksOutlookPlugin.exe" TargetMode="External"/><Relationship Id="rId3" Type="http://schemas.openxmlformats.org/officeDocument/2006/relationships/hyperlink" Target="https://hobsons.force.com/compass/articles/User_Guide/Install-the-Radius-Outlook-Plugin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hyperlink" Target="https://hobsons.force.com/compass/articles/Training_Library/Payment-Gateway-Setup-Video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Relationship Id="rId2" Type="http://schemas.openxmlformats.org/officeDocument/2006/relationships/image" Target="../media/image6.png"/><Relationship Id="rId3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09" name="Picture Placeholder 7"/>
          <p:cNvPicPr>
            <a:picLocks noGrp="1" noChangeAspect="1"/>
          </p:cNvPicPr>
          <p:nvPr>
            <p:ph type="pic" sz="quarter" idx="4294967295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144000" cy="5143500"/>
          </a:xfrm>
        </p:spPr>
      </p:pic>
      <p:sp>
        <p:nvSpPr>
          <p:cNvPr id="3" name="Rectangle 2"/>
          <p:cNvSpPr/>
          <p:nvPr/>
        </p:nvSpPr>
        <p:spPr>
          <a:xfrm>
            <a:off x="0" y="1733550"/>
            <a:ext cx="9158288" cy="1676400"/>
          </a:xfrm>
          <a:prstGeom prst="rect">
            <a:avLst/>
          </a:prstGeom>
          <a:solidFill>
            <a:schemeClr val="accent3">
              <a:alpha val="68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cxnSp>
        <p:nvCxnSpPr>
          <p:cNvPr id="12" name="Straight Connector 11"/>
          <p:cNvCxnSpPr/>
          <p:nvPr/>
        </p:nvCxnSpPr>
        <p:spPr>
          <a:xfrm>
            <a:off x="533400" y="2686050"/>
            <a:ext cx="381000" cy="0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7413" name="Picture 13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 Placeholder 33"/>
          <p:cNvSpPr txBox="1">
            <a:spLocks/>
          </p:cNvSpPr>
          <p:nvPr/>
        </p:nvSpPr>
        <p:spPr bwMode="auto">
          <a:xfrm>
            <a:off x="508000" y="1949450"/>
            <a:ext cx="5816600" cy="7620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smtClean="0">
                <a:solidFill>
                  <a:schemeClr val="bg1"/>
                </a:solidFill>
                <a:latin typeface="Open Sans"/>
                <a:cs typeface="Open Sans"/>
              </a:rPr>
              <a:t>Radius Technical Overview</a:t>
            </a:r>
            <a:endParaRPr lang="en-AU" sz="3600" spc="-15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57200" y="2800350"/>
            <a:ext cx="521809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pc="225" dirty="0" smtClean="0">
                <a:solidFill>
                  <a:schemeClr val="bg1"/>
                </a:solidFill>
                <a:latin typeface="Open Sans" charset="0"/>
                <a:ea typeface="Open Sans" charset="0"/>
                <a:cs typeface="Open Sans" charset="0"/>
              </a:rPr>
              <a:t>Graham Tracey, Director of Data Services • June, 2016</a:t>
            </a:r>
            <a:endParaRPr lang="en-US" sz="1100" spc="225" dirty="0">
              <a:solidFill>
                <a:schemeClr val="bg1"/>
              </a:solidFill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63716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integration methods</a:t>
            </a:r>
            <a:endParaRPr lang="en-US" dirty="0"/>
          </a:p>
        </p:txBody>
      </p:sp>
      <p:graphicFrame>
        <p:nvGraphicFramePr>
          <p:cNvPr id="5" name="Shape 196"/>
          <p:cNvGraphicFramePr/>
          <p:nvPr>
            <p:extLst>
              <p:ext uri="{D42A27DB-BD31-4B8C-83A1-F6EECF244321}">
                <p14:modId xmlns:p14="http://schemas.microsoft.com/office/powerpoint/2010/main" val="338921937"/>
              </p:ext>
            </p:extLst>
          </p:nvPr>
        </p:nvGraphicFramePr>
        <p:xfrm>
          <a:off x="457200" y="1611720"/>
          <a:ext cx="8458200" cy="2407830"/>
        </p:xfrm>
        <a:graphic>
          <a:graphicData uri="http://schemas.openxmlformats.org/drawingml/2006/table">
            <a:tbl>
              <a:tblPr>
                <a:tableStyleId>{69CF1AB2-1976-4502-BF36-3FF5EA218861}</a:tableStyleId>
              </a:tblPr>
              <a:tblGrid>
                <a:gridCol w="1645920"/>
                <a:gridCol w="3535680"/>
                <a:gridCol w="1143000"/>
                <a:gridCol w="1219200"/>
                <a:gridCol w="914400"/>
              </a:tblGrid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Method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Use Case(s)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IT Involvement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Level of Effort</a:t>
                      </a: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b="1" dirty="0"/>
                        <a:t>Cost</a:t>
                      </a: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Native Import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Event List, one-time imports, </a:t>
                      </a:r>
                      <a:r>
                        <a:rPr lang="en-US" sz="1200" dirty="0" err="1"/>
                        <a:t>etc</a:t>
                      </a:r>
                      <a:endParaRPr lang="en-US" sz="1200" dirty="0"/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No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Low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Included</a:t>
                      </a:r>
                    </a:p>
                  </a:txBody>
                  <a:tcPr marL="91425" marR="91425" marT="91425" marB="91425"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Integration Templates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Common purchased lists, recurring imports, official score sender files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No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Low/Medium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Potential</a:t>
                      </a:r>
                    </a:p>
                  </a:txBody>
                  <a:tcPr marL="91425" marR="91425" marT="91425" marB="91425"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Web Services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External </a:t>
                      </a:r>
                      <a:r>
                        <a:rPr lang="en-US" sz="1200" dirty="0" err="1"/>
                        <a:t>LeadGen</a:t>
                      </a:r>
                      <a:r>
                        <a:rPr lang="en-US" sz="1200" dirty="0"/>
                        <a:t>, Status update, etc.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Yes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High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Included</a:t>
                      </a:r>
                    </a:p>
                  </a:txBody>
                  <a:tcPr marL="91425" marR="91425" marT="91425" marB="91425">
                    <a:noFill/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/>
                        <a:t>Connections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Complex</a:t>
                      </a:r>
                      <a:r>
                        <a:rPr lang="en-US" sz="1200" dirty="0" smtClean="0"/>
                        <a:t>, file-based, </a:t>
                      </a:r>
                      <a:r>
                        <a:rPr lang="en-US" sz="1200" dirty="0"/>
                        <a:t>automated data exchange requiring business logic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Yes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Medium/High</a:t>
                      </a: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lvl="0">
                        <a:spcBef>
                          <a:spcPts val="0"/>
                        </a:spcBef>
                        <a:buNone/>
                      </a:pPr>
                      <a:r>
                        <a:rPr lang="en-US" sz="1200" dirty="0"/>
                        <a:t>Yes</a:t>
                      </a:r>
                    </a:p>
                  </a:txBody>
                  <a:tcPr marL="91425" marR="91425" marT="91425" marB="91425"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794521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7394575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Radius Connections Architecture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60304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Connections Architecture</a:t>
            </a:r>
            <a:endParaRPr lang="en-US" dirty="0"/>
          </a:p>
        </p:txBody>
      </p:sp>
      <p:sp>
        <p:nvSpPr>
          <p:cNvPr id="14" name="Shape 166"/>
          <p:cNvSpPr/>
          <p:nvPr/>
        </p:nvSpPr>
        <p:spPr>
          <a:xfrm>
            <a:off x="502971" y="2178984"/>
            <a:ext cx="1118678" cy="1568974"/>
          </a:xfrm>
          <a:prstGeom prst="flowChartMagneticDisk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Shape 172"/>
          <p:cNvSpPr txBox="1"/>
          <p:nvPr/>
        </p:nvSpPr>
        <p:spPr>
          <a:xfrm>
            <a:off x="607532" y="2902856"/>
            <a:ext cx="993285" cy="369332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Client Source System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21" name="Shape 173"/>
          <p:cNvCxnSpPr/>
          <p:nvPr/>
        </p:nvCxnSpPr>
        <p:spPr>
          <a:xfrm flipV="1">
            <a:off x="1632874" y="2627914"/>
            <a:ext cx="869574" cy="3194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pic>
        <p:nvPicPr>
          <p:cNvPr id="37" name="Picture 3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448" y="2343150"/>
            <a:ext cx="1032156" cy="825725"/>
          </a:xfrm>
          <a:prstGeom prst="rect">
            <a:avLst/>
          </a:prstGeom>
        </p:spPr>
      </p:pic>
      <p:sp>
        <p:nvSpPr>
          <p:cNvPr id="11" name="Shape 163"/>
          <p:cNvSpPr/>
          <p:nvPr/>
        </p:nvSpPr>
        <p:spPr>
          <a:xfrm>
            <a:off x="2690182" y="3123910"/>
            <a:ext cx="709193" cy="705272"/>
          </a:xfrm>
          <a:prstGeom prst="flowChartMultidocument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" name="Shape 168"/>
          <p:cNvSpPr txBox="1"/>
          <p:nvPr/>
        </p:nvSpPr>
        <p:spPr>
          <a:xfrm>
            <a:off x="2688637" y="3105150"/>
            <a:ext cx="864095" cy="64633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sFTP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2502448" y="1885950"/>
            <a:ext cx="1100589" cy="2090609"/>
          </a:xfrm>
          <a:prstGeom prst="rect">
            <a:avLst/>
          </a:prstGeom>
          <a:noFill/>
          <a:ln w="12700">
            <a:solidFill>
              <a:schemeClr val="accent1">
                <a:shade val="50000"/>
              </a:schemeClr>
            </a:solidFill>
            <a:prstDash val="soli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2502448" y="1962150"/>
            <a:ext cx="11202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 smtClean="0"/>
              <a:t>Atom recommended or host </a:t>
            </a:r>
            <a:r>
              <a:rPr lang="en-US" sz="800" smtClean="0"/>
              <a:t>an SFTP</a:t>
            </a:r>
            <a:endParaRPr lang="en-US" sz="800" dirty="0"/>
          </a:p>
        </p:txBody>
      </p:sp>
      <p:cxnSp>
        <p:nvCxnSpPr>
          <p:cNvPr id="44" name="Shape 173"/>
          <p:cNvCxnSpPr/>
          <p:nvPr/>
        </p:nvCxnSpPr>
        <p:spPr>
          <a:xfrm flipH="1">
            <a:off x="1600882" y="3168875"/>
            <a:ext cx="917585" cy="1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50" name="Shape 212"/>
          <p:cNvCxnSpPr/>
          <p:nvPr/>
        </p:nvCxnSpPr>
        <p:spPr>
          <a:xfrm flipH="1">
            <a:off x="4572000" y="1276350"/>
            <a:ext cx="8550" cy="3722353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ash"/>
            <a:round/>
            <a:headEnd type="none" w="lg" len="lg"/>
            <a:tailEnd type="none" w="lg" len="lg"/>
          </a:ln>
        </p:spPr>
      </p:cxnSp>
      <p:sp>
        <p:nvSpPr>
          <p:cNvPr id="52" name="Shape 166"/>
          <p:cNvSpPr/>
          <p:nvPr/>
        </p:nvSpPr>
        <p:spPr>
          <a:xfrm>
            <a:off x="7413037" y="2145776"/>
            <a:ext cx="1118678" cy="1568974"/>
          </a:xfrm>
          <a:prstGeom prst="flowChartMagneticDisk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Shape 172"/>
          <p:cNvSpPr txBox="1"/>
          <p:nvPr/>
        </p:nvSpPr>
        <p:spPr>
          <a:xfrm>
            <a:off x="7617315" y="2869648"/>
            <a:ext cx="993285" cy="369332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14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Radius</a:t>
            </a:r>
            <a:endParaRPr lang="en-US" sz="14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54" name="Shape 173"/>
          <p:cNvCxnSpPr/>
          <p:nvPr/>
        </p:nvCxnSpPr>
        <p:spPr>
          <a:xfrm>
            <a:off x="3622699" y="2690055"/>
            <a:ext cx="1873780" cy="1642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56" name="Shape 173"/>
          <p:cNvCxnSpPr/>
          <p:nvPr/>
        </p:nvCxnSpPr>
        <p:spPr>
          <a:xfrm flipH="1" flipV="1">
            <a:off x="3591045" y="3208438"/>
            <a:ext cx="1855834" cy="16659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60" name="Snip Single Corner Rectangle 59"/>
          <p:cNvSpPr/>
          <p:nvPr/>
        </p:nvSpPr>
        <p:spPr>
          <a:xfrm rot="10800000" flipH="1">
            <a:off x="5473294" y="2264787"/>
            <a:ext cx="960701" cy="1297562"/>
          </a:xfrm>
          <a:prstGeom prst="snip1Rect">
            <a:avLst>
              <a:gd name="adj" fmla="val 2492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Shape 172"/>
          <p:cNvSpPr txBox="1"/>
          <p:nvPr/>
        </p:nvSpPr>
        <p:spPr>
          <a:xfrm>
            <a:off x="5431837" y="2202418"/>
            <a:ext cx="993285" cy="369332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1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Radius Connections powered by Dell </a:t>
            </a:r>
            <a:r>
              <a:rPr lang="en-US" sz="900" b="1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Boomi</a:t>
            </a:r>
            <a:endParaRPr lang="en-US" sz="900" b="1" i="0" u="none" strike="noStrike" cap="none" dirty="0" smtClean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endParaRPr lang="en-US" sz="900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(Business logic, data transformation, translations)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63" name="Shape 173"/>
          <p:cNvCxnSpPr/>
          <p:nvPr/>
        </p:nvCxnSpPr>
        <p:spPr>
          <a:xfrm flipV="1">
            <a:off x="6445626" y="2713327"/>
            <a:ext cx="967411" cy="14018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68" name="Shape 173"/>
          <p:cNvCxnSpPr/>
          <p:nvPr/>
        </p:nvCxnSpPr>
        <p:spPr>
          <a:xfrm flipH="1">
            <a:off x="6425921" y="3238500"/>
            <a:ext cx="987116" cy="1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72" name="TextBox 71"/>
          <p:cNvSpPr txBox="1"/>
          <p:nvPr/>
        </p:nvSpPr>
        <p:spPr>
          <a:xfrm>
            <a:off x="607532" y="1295400"/>
            <a:ext cx="3015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Open Sans" charset="0"/>
                <a:ea typeface="Open Sans" charset="0"/>
                <a:cs typeface="Open Sans" charset="0"/>
              </a:rPr>
              <a:t>Client Environment</a:t>
            </a:r>
            <a:endParaRPr lang="en-US" sz="1600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4999926" y="1297545"/>
            <a:ext cx="3015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>
                <a:latin typeface="Open Sans" charset="0"/>
                <a:ea typeface="Open Sans" charset="0"/>
                <a:cs typeface="Open Sans" charset="0"/>
              </a:rPr>
              <a:t>Hobsons Environment</a:t>
            </a:r>
            <a:endParaRPr lang="en-US" sz="1600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989793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3"/>
          </p:nvPr>
        </p:nvSpPr>
        <p:spPr>
          <a:xfrm>
            <a:off x="533400" y="1524000"/>
            <a:ext cx="8001000" cy="3105150"/>
          </a:xfrm>
        </p:spPr>
        <p:txBody>
          <a:bodyPr>
            <a:normAutofit fontScale="92500" lnSpcReduction="10000"/>
          </a:bodyPr>
          <a:lstStyle/>
          <a:p>
            <a:pPr lvl="0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400" dirty="0">
                <a:solidFill>
                  <a:srgbClr val="616365"/>
                </a:solidFill>
              </a:rPr>
              <a:t>All communications via Radius Connections are secured and all data-in-motion is encrypted via SSL</a:t>
            </a:r>
          </a:p>
          <a:p>
            <a:pPr lvl="0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400" dirty="0">
                <a:solidFill>
                  <a:srgbClr val="616365"/>
                </a:solidFill>
              </a:rPr>
              <a:t>Service does not read or write directly to client production systems or tables and requires effort and activity on the part of </a:t>
            </a:r>
            <a:r>
              <a:rPr lang="en-US" sz="1400" dirty="0" smtClean="0">
                <a:solidFill>
                  <a:srgbClr val="616365"/>
                </a:solidFill>
              </a:rPr>
              <a:t>the client</a:t>
            </a:r>
          </a:p>
          <a:p>
            <a:pPr lvl="0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400" dirty="0" err="1" smtClean="0">
                <a:solidFill>
                  <a:srgbClr val="616365"/>
                </a:solidFill>
              </a:rPr>
              <a:t>Boomi</a:t>
            </a:r>
            <a:r>
              <a:rPr lang="en-US" sz="1400" dirty="0" smtClean="0">
                <a:solidFill>
                  <a:srgbClr val="616365"/>
                </a:solidFill>
              </a:rPr>
              <a:t> Atom Requirements &amp; Specifications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64-bit Windows or Linux recommended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Requires Java 8 Runtime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1.8 GHz Processor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4 GB RAM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200 GB for data archiving</a:t>
            </a:r>
          </a:p>
          <a:p>
            <a:pPr lvl="1">
              <a:lnSpc>
                <a:spcPct val="115000"/>
              </a:lnSpc>
              <a:spcBef>
                <a:spcPts val="600"/>
              </a:spcBef>
              <a:buSzPct val="140000"/>
              <a:buFont typeface="Arial" charset="0"/>
              <a:buChar char="•"/>
            </a:pPr>
            <a:r>
              <a:rPr lang="en-US" sz="1500" dirty="0" smtClean="0">
                <a:solidFill>
                  <a:srgbClr val="616365"/>
                </a:solidFill>
              </a:rPr>
              <a:t>For the latest specifications </a:t>
            </a:r>
            <a:r>
              <a:rPr lang="en-US" sz="1500" dirty="0" smtClean="0">
                <a:solidFill>
                  <a:srgbClr val="616365"/>
                </a:solidFill>
                <a:hlinkClick r:id="rId2"/>
              </a:rPr>
              <a:t>visit the Dell </a:t>
            </a:r>
            <a:r>
              <a:rPr lang="en-US" sz="1500" dirty="0" err="1" smtClean="0">
                <a:solidFill>
                  <a:srgbClr val="616365"/>
                </a:solidFill>
                <a:hlinkClick r:id="rId2"/>
              </a:rPr>
              <a:t>Boomi</a:t>
            </a:r>
            <a:r>
              <a:rPr lang="en-US" sz="1500" dirty="0" smtClean="0">
                <a:solidFill>
                  <a:srgbClr val="616365"/>
                </a:solidFill>
                <a:hlinkClick r:id="rId2"/>
              </a:rPr>
              <a:t> help site</a:t>
            </a:r>
            <a:endParaRPr lang="en-US" sz="1500" dirty="0">
              <a:solidFill>
                <a:srgbClr val="616365"/>
              </a:solidFill>
            </a:endParaRPr>
          </a:p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Technical specifications &amp; security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619059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8308976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Radius Connections Project Overview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881322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1800" b="1" dirty="0" smtClean="0"/>
              <a:t>Client Team</a:t>
            </a:r>
            <a:endParaRPr lang="en-US" sz="18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Project manager for the overall Radius implementation</a:t>
            </a:r>
          </a:p>
          <a:p>
            <a:r>
              <a:rPr lang="en-US" sz="1600" dirty="0" smtClean="0"/>
              <a:t>Functional lead to make decisions requiring subject matter expertise</a:t>
            </a:r>
          </a:p>
          <a:p>
            <a:r>
              <a:rPr lang="en-US" sz="1600" dirty="0" smtClean="0"/>
              <a:t>Technical lead to coordinate IT resources</a:t>
            </a:r>
          </a:p>
          <a:p>
            <a:r>
              <a:rPr lang="en-US" sz="1600" dirty="0" smtClean="0"/>
              <a:t>Programmer/analyst</a:t>
            </a:r>
            <a:endParaRPr lang="en-US" sz="16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US" sz="1800" b="1" dirty="0" smtClean="0"/>
              <a:t>Hobsons Team</a:t>
            </a:r>
            <a:endParaRPr lang="en-US" sz="1800" b="1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US" sz="1600" dirty="0" smtClean="0"/>
              <a:t>Consultant</a:t>
            </a:r>
          </a:p>
          <a:p>
            <a:r>
              <a:rPr lang="en-US" sz="1600" dirty="0" smtClean="0"/>
              <a:t>Data Integration Specialist</a:t>
            </a:r>
          </a:p>
          <a:p>
            <a:r>
              <a:rPr lang="en-US" sz="1600" dirty="0" smtClean="0"/>
              <a:t>Additional Data Services team members as needed</a:t>
            </a:r>
            <a:endParaRPr lang="en-US" sz="1600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Connections project </a:t>
            </a:r>
            <a:r>
              <a:rPr lang="en-US" dirty="0"/>
              <a:t>t</a:t>
            </a:r>
            <a:r>
              <a:rPr lang="en-US" dirty="0" smtClean="0"/>
              <a:t>eam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64600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010529214"/>
              </p:ext>
            </p:extLst>
          </p:nvPr>
        </p:nvGraphicFramePr>
        <p:xfrm>
          <a:off x="609600" y="1752600"/>
          <a:ext cx="4038600" cy="32575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Connections process </a:t>
            </a:r>
            <a:r>
              <a:rPr lang="en-US" dirty="0"/>
              <a:t>o</a:t>
            </a:r>
            <a:r>
              <a:rPr lang="en-US" dirty="0" smtClean="0"/>
              <a:t>verview</a:t>
            </a:r>
            <a:endParaRPr lang="en-US" dirty="0"/>
          </a:p>
        </p:txBody>
      </p:sp>
      <p:graphicFrame>
        <p:nvGraphicFramePr>
          <p:cNvPr id="6" name="Content Placeholder 4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11117329"/>
              </p:ext>
            </p:extLst>
          </p:nvPr>
        </p:nvGraphicFramePr>
        <p:xfrm>
          <a:off x="4724400" y="1754770"/>
          <a:ext cx="4038600" cy="32553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2" name="TextBox 1"/>
          <p:cNvSpPr txBox="1"/>
          <p:nvPr/>
        </p:nvSpPr>
        <p:spPr>
          <a:xfrm>
            <a:off x="609600" y="1295400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Radius Export to Source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724400" y="1298916"/>
            <a:ext cx="3505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latin typeface="Open Sans" charset="0"/>
                <a:ea typeface="Open Sans" charset="0"/>
                <a:cs typeface="Open Sans" charset="0"/>
              </a:rPr>
              <a:t>Radius Import from Source</a:t>
            </a:r>
            <a:endParaRPr lang="en-US" b="1" dirty="0">
              <a:latin typeface="Open Sans" charset="0"/>
              <a:ea typeface="Open Sans" charset="0"/>
              <a:cs typeface="Open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524208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Insert Subtitle </a:t>
            </a:r>
            <a:r>
              <a:rPr lang="en-US" sz="1350" dirty="0"/>
              <a:t>Text</a:t>
            </a:r>
            <a:r>
              <a:rPr lang="en-US" dirty="0"/>
              <a:t> </a:t>
            </a:r>
            <a:r>
              <a:rPr lang="en-US" dirty="0" smtClean="0"/>
              <a:t>Here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 smtClean="0"/>
              <a:t>Radius Connections sample </a:t>
            </a:r>
            <a:r>
              <a:rPr lang="en-US" dirty="0"/>
              <a:t>t</a:t>
            </a:r>
            <a:r>
              <a:rPr lang="en-US" dirty="0" smtClean="0"/>
              <a:t>imeline</a:t>
            </a:r>
            <a:endParaRPr lang="en-US" dirty="0"/>
          </a:p>
        </p:txBody>
      </p:sp>
      <p:graphicFrame>
        <p:nvGraphicFramePr>
          <p:cNvPr id="17" name="Table 1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829411"/>
              </p:ext>
            </p:extLst>
          </p:nvPr>
        </p:nvGraphicFramePr>
        <p:xfrm>
          <a:off x="609600" y="1733550"/>
          <a:ext cx="7696200" cy="304830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25104"/>
                <a:gridCol w="758887"/>
                <a:gridCol w="758887"/>
                <a:gridCol w="758887"/>
                <a:gridCol w="758887"/>
                <a:gridCol w="758887"/>
                <a:gridCol w="758887"/>
                <a:gridCol w="758887"/>
                <a:gridCol w="758887"/>
              </a:tblGrid>
              <a:tr h="274381"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Area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1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2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3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4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</a:t>
                      </a:r>
                      <a:r>
                        <a:rPr lang="en-US" sz="1100" b="0" baseline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 5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6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7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100" b="0" dirty="0" smtClean="0">
                          <a:solidFill>
                            <a:schemeClr val="bg1"/>
                          </a:solidFill>
                          <a:latin typeface="Open Sans"/>
                          <a:cs typeface="Open Sans"/>
                        </a:rPr>
                        <a:t>Week 8</a:t>
                      </a:r>
                      <a:endParaRPr lang="en-US" sz="1100" b="0" dirty="0">
                        <a:solidFill>
                          <a:schemeClr val="bg1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 anchor="ctr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Kickoff &amp; Requirements</a:t>
                      </a:r>
                      <a:endParaRPr lang="en-US" sz="1100" dirty="0">
                        <a:solidFill>
                          <a:srgbClr val="484848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Radius Export</a:t>
                      </a:r>
                      <a:r>
                        <a:rPr lang="en-US" sz="1100" baseline="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 Development &amp; Testing</a:t>
                      </a:r>
                      <a:endParaRPr lang="en-US" sz="1100" dirty="0">
                        <a:solidFill>
                          <a:srgbClr val="484848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Deploy Exports</a:t>
                      </a: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Confirm Radius Import Requirements</a:t>
                      </a:r>
                      <a:endParaRPr lang="en-US" sz="1100" dirty="0">
                        <a:solidFill>
                          <a:srgbClr val="484848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Radius</a:t>
                      </a:r>
                      <a:r>
                        <a:rPr lang="en-US" sz="1100" baseline="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 Import Development &amp; Testing</a:t>
                      </a:r>
                      <a:endParaRPr lang="en-US" sz="1100" dirty="0">
                        <a:solidFill>
                          <a:srgbClr val="484848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65842">
                <a:tc>
                  <a:txBody>
                    <a:bodyPr/>
                    <a:lstStyle/>
                    <a:p>
                      <a:r>
                        <a:rPr lang="en-US" sz="1100" dirty="0" smtClean="0">
                          <a:solidFill>
                            <a:srgbClr val="484848"/>
                          </a:solidFill>
                          <a:latin typeface="Open Sans"/>
                          <a:cs typeface="Open Sans"/>
                        </a:rPr>
                        <a:t>Deploy Imports</a:t>
                      </a:r>
                      <a:endParaRPr lang="en-US" sz="1100" dirty="0">
                        <a:solidFill>
                          <a:srgbClr val="484848"/>
                        </a:solidFill>
                        <a:latin typeface="Open Sans"/>
                        <a:cs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1100" dirty="0">
                        <a:latin typeface="Open Sans"/>
                      </a:endParaRPr>
                    </a:p>
                  </a:txBody>
                  <a:tcPr marT="45730" marB="45730">
                    <a:lnL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090909">
                          <a:lumMod val="10000"/>
                          <a:lumOff val="90000"/>
                        </a:srgb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8" name="Rounded Rectangle 17"/>
          <p:cNvSpPr/>
          <p:nvPr/>
        </p:nvSpPr>
        <p:spPr>
          <a:xfrm>
            <a:off x="2286000" y="2133570"/>
            <a:ext cx="1447800" cy="160368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19" name="Rounded Rectangle 18"/>
          <p:cNvSpPr/>
          <p:nvPr/>
        </p:nvSpPr>
        <p:spPr>
          <a:xfrm>
            <a:off x="3719332" y="2637630"/>
            <a:ext cx="1919468" cy="162720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20" name="Rounded Rectangle 19"/>
          <p:cNvSpPr/>
          <p:nvPr/>
        </p:nvSpPr>
        <p:spPr>
          <a:xfrm>
            <a:off x="5638800" y="3173412"/>
            <a:ext cx="381000" cy="160338"/>
          </a:xfrm>
          <a:prstGeom prst="round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21" name="Rounded Rectangle 20"/>
          <p:cNvSpPr/>
          <p:nvPr/>
        </p:nvSpPr>
        <p:spPr>
          <a:xfrm>
            <a:off x="5257800" y="3562350"/>
            <a:ext cx="762000" cy="166688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34" name="Text Placeholder 6"/>
          <p:cNvSpPr txBox="1">
            <a:spLocks/>
          </p:cNvSpPr>
          <p:nvPr/>
        </p:nvSpPr>
        <p:spPr>
          <a:xfrm>
            <a:off x="533400" y="1276350"/>
            <a:ext cx="7543800" cy="47942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rgbClr val="17252F"/>
                </a:solidFill>
                <a:latin typeface="Roboto Condensed Regular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800" kern="1200">
                <a:solidFill>
                  <a:srgbClr val="17252F"/>
                </a:solidFill>
                <a:latin typeface="Roboto Condensed Regular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rgbClr val="17252F"/>
                </a:solidFill>
                <a:latin typeface="Roboto Condensed Regular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rgbClr val="17252F"/>
                </a:solidFill>
                <a:latin typeface="Roboto Condensed Regular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400" kern="1200">
                <a:solidFill>
                  <a:srgbClr val="17252F"/>
                </a:solidFill>
                <a:latin typeface="Roboto Condensed Regular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Bef>
                <a:spcPts val="0"/>
              </a:spcBef>
              <a:spcAft>
                <a:spcPts val="0"/>
              </a:spcAft>
              <a:buFont typeface="Arial" pitchFamily="34" charset="0"/>
              <a:buNone/>
              <a:defRPr/>
            </a:pPr>
            <a:r>
              <a:rPr lang="en-JM" sz="1100" dirty="0" smtClean="0">
                <a:solidFill>
                  <a:srgbClr val="484848"/>
                </a:solidFill>
                <a:latin typeface="Open Sans"/>
                <a:cs typeface="Open Sans"/>
              </a:rPr>
              <a:t>The timeline below is based on a bidirectional data exchange following the recommended best practices. A more specific timeline based on your specific goals  or resource constraints can be provided by your consultant.</a:t>
            </a:r>
            <a:endParaRPr lang="en-JM" sz="1100" dirty="0">
              <a:solidFill>
                <a:srgbClr val="484848"/>
              </a:solidFill>
              <a:latin typeface="Open Sans"/>
              <a:cs typeface="Open Sans"/>
            </a:endParaRPr>
          </a:p>
        </p:txBody>
      </p:sp>
      <p:sp>
        <p:nvSpPr>
          <p:cNvPr id="28" name="Rounded Rectangle 27"/>
          <p:cNvSpPr/>
          <p:nvPr/>
        </p:nvSpPr>
        <p:spPr>
          <a:xfrm>
            <a:off x="6019800" y="4057650"/>
            <a:ext cx="1905000" cy="166688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  <p:sp>
        <p:nvSpPr>
          <p:cNvPr id="29" name="Rounded Rectangle 28"/>
          <p:cNvSpPr/>
          <p:nvPr/>
        </p:nvSpPr>
        <p:spPr>
          <a:xfrm>
            <a:off x="7924800" y="4544510"/>
            <a:ext cx="381000" cy="160840"/>
          </a:xfrm>
          <a:prstGeom prst="round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chemeClr val="tx1">
                  <a:lumMod val="50000"/>
                  <a:lumOff val="50000"/>
                </a:schemeClr>
              </a:solidFill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55786441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8385176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Radius Connections Technical Details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035881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Recommended data files for export from Radius to an SIS for a standard bidirectional data exchange</a:t>
            </a:r>
          </a:p>
          <a:p>
            <a:pPr lvl="1"/>
            <a:r>
              <a:rPr lang="en-US" sz="1600" dirty="0" smtClean="0"/>
              <a:t>Contacts</a:t>
            </a:r>
          </a:p>
          <a:p>
            <a:pPr lvl="1"/>
            <a:r>
              <a:rPr lang="en-US" sz="1600" dirty="0" smtClean="0"/>
              <a:t>Registrations</a:t>
            </a:r>
          </a:p>
          <a:p>
            <a:pPr lvl="1"/>
            <a:r>
              <a:rPr lang="en-US" sz="1600" dirty="0" smtClean="0"/>
              <a:t>Decisions</a:t>
            </a:r>
          </a:p>
          <a:p>
            <a:pPr lvl="1"/>
            <a:r>
              <a:rPr lang="en-US" sz="1600" dirty="0" smtClean="0"/>
              <a:t>Educations</a:t>
            </a:r>
          </a:p>
          <a:p>
            <a:pPr lvl="1"/>
            <a:r>
              <a:rPr lang="en-US" sz="1600" dirty="0" smtClean="0"/>
              <a:t>Test Scores and Values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to Client System – export modules/files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839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 Placeholder 4"/>
          <p:cNvSpPr>
            <a:spLocks noGrp="1"/>
          </p:cNvSpPr>
          <p:nvPr>
            <p:ph type="body" sz="quarter" idx="47"/>
          </p:nvPr>
        </p:nvSpPr>
        <p:spPr>
          <a:xfrm>
            <a:off x="1371600" y="1787525"/>
            <a:ext cx="3048000" cy="692150"/>
          </a:xfrm>
        </p:spPr>
        <p:txBody>
          <a:bodyPr>
            <a:normAutofit fontScale="92500" lnSpcReduction="20000"/>
          </a:bodyPr>
          <a:lstStyle/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SSO</a:t>
            </a:r>
            <a:endParaRPr lang="en-US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Email deliverability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Outlook integration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Payment gateways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48"/>
          </p:nvPr>
        </p:nvSpPr>
        <p:spPr>
          <a:xfrm>
            <a:off x="1341438" y="2746375"/>
            <a:ext cx="3048000" cy="517525"/>
          </a:xfrm>
        </p:spPr>
        <p:txBody>
          <a:bodyPr rtlCol="0">
            <a:normAutofit/>
          </a:bodyPr>
          <a:lstStyle/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Radius as a hub for data exchange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Data exchange methods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62467" name="Text Placeholder 6"/>
          <p:cNvSpPr>
            <a:spLocks noGrp="1"/>
          </p:cNvSpPr>
          <p:nvPr>
            <p:ph type="body" sz="quarter" idx="49"/>
          </p:nvPr>
        </p:nvSpPr>
        <p:spPr>
          <a:xfrm>
            <a:off x="1341438" y="3486150"/>
            <a:ext cx="3048000" cy="546100"/>
          </a:xfrm>
        </p:spPr>
        <p:txBody>
          <a:bodyPr>
            <a:normAutofit/>
          </a:bodyPr>
          <a:lstStyle/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Architecture overview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Technical specifications &amp; security 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62468" name="Content Placeholder 9"/>
          <p:cNvSpPr>
            <a:spLocks noGrp="1" noChangeAspect="1"/>
          </p:cNvSpPr>
          <p:nvPr>
            <p:ph sz="quarter" idx="55"/>
          </p:nvPr>
        </p:nvSpPr>
        <p:spPr>
          <a:xfrm>
            <a:off x="685800" y="1574800"/>
            <a:ext cx="514350" cy="539750"/>
          </a:xfrm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1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60"/>
          </p:nvPr>
        </p:nvSpPr>
        <p:spPr>
          <a:xfrm>
            <a:off x="1325562" y="4302125"/>
            <a:ext cx="3048000" cy="762000"/>
          </a:xfrm>
        </p:spPr>
        <p:txBody>
          <a:bodyPr rtlCol="0">
            <a:normAutofit/>
          </a:bodyPr>
          <a:lstStyle/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Process review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Project team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Timeline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61"/>
          </p:nvPr>
        </p:nvSpPr>
        <p:spPr>
          <a:xfrm>
            <a:off x="5334000" y="1755775"/>
            <a:ext cx="3048000" cy="517525"/>
          </a:xfrm>
        </p:spPr>
        <p:txBody>
          <a:bodyPr rtlCol="0">
            <a:normAutofit/>
          </a:bodyPr>
          <a:lstStyle/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Data formats</a:t>
            </a:r>
          </a:p>
          <a:p>
            <a:pPr marL="171450" indent="-171450" eaLnBrk="1" hangingPunct="1">
              <a:lnSpc>
                <a:spcPct val="120000"/>
              </a:lnSpc>
              <a:spcBef>
                <a:spcPct val="0"/>
              </a:spcBef>
              <a:buFont typeface="Arial" charset="0"/>
              <a:buChar char="•"/>
              <a:defRPr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Best practices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62471" name="Text Placeholder 12"/>
          <p:cNvSpPr>
            <a:spLocks noGrp="1"/>
          </p:cNvSpPr>
          <p:nvPr>
            <p:ph type="body" sz="quarter" idx="62"/>
          </p:nvPr>
        </p:nvSpPr>
        <p:spPr>
          <a:xfrm>
            <a:off x="5334000" y="3508375"/>
            <a:ext cx="3048000" cy="511175"/>
          </a:xfrm>
        </p:spPr>
        <p:txBody>
          <a:bodyPr>
            <a:normAutofit/>
          </a:bodyPr>
          <a:lstStyle/>
          <a:p>
            <a:pPr marL="171450" indent="-171450" eaLnBrk="1" hangingPunct="1">
              <a:lnSpc>
                <a:spcPct val="13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Key documents</a:t>
            </a:r>
          </a:p>
          <a:p>
            <a:pPr marL="171450" indent="-171450" eaLnBrk="1" hangingPunct="1">
              <a:lnSpc>
                <a:spcPct val="13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Questions &amp; answers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62472" name="Content Placeholder 15"/>
          <p:cNvSpPr>
            <a:spLocks noGrp="1" noChangeAspect="1"/>
          </p:cNvSpPr>
          <p:nvPr>
            <p:ph sz="quarter" idx="65"/>
          </p:nvPr>
        </p:nvSpPr>
        <p:spPr>
          <a:xfrm>
            <a:off x="685800" y="2495550"/>
            <a:ext cx="514350" cy="539750"/>
          </a:xfrm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2</a:t>
            </a:r>
          </a:p>
        </p:txBody>
      </p:sp>
      <p:sp>
        <p:nvSpPr>
          <p:cNvPr id="62473" name="Content Placeholder 16"/>
          <p:cNvSpPr>
            <a:spLocks noGrp="1" noChangeAspect="1"/>
          </p:cNvSpPr>
          <p:nvPr>
            <p:ph sz="quarter" idx="66"/>
          </p:nvPr>
        </p:nvSpPr>
        <p:spPr>
          <a:xfrm>
            <a:off x="685800" y="3311525"/>
            <a:ext cx="514350" cy="539750"/>
          </a:xfrm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3</a:t>
            </a:r>
          </a:p>
        </p:txBody>
      </p:sp>
      <p:sp>
        <p:nvSpPr>
          <p:cNvPr id="62474" name="Content Placeholder 19"/>
          <p:cNvSpPr>
            <a:spLocks noGrp="1" noChangeAspect="1"/>
          </p:cNvSpPr>
          <p:nvPr>
            <p:ph sz="quarter" idx="69"/>
          </p:nvPr>
        </p:nvSpPr>
        <p:spPr>
          <a:xfrm>
            <a:off x="685800" y="4089400"/>
            <a:ext cx="514350" cy="539750"/>
          </a:xfrm>
          <a:solidFill>
            <a:schemeClr val="accent1"/>
          </a:solidFill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4</a:t>
            </a:r>
          </a:p>
        </p:txBody>
      </p:sp>
      <p:sp>
        <p:nvSpPr>
          <p:cNvPr id="62475" name="Content Placeholder 20"/>
          <p:cNvSpPr>
            <a:spLocks noGrp="1" noChangeAspect="1"/>
          </p:cNvSpPr>
          <p:nvPr>
            <p:ph sz="quarter" idx="70"/>
          </p:nvPr>
        </p:nvSpPr>
        <p:spPr>
          <a:xfrm>
            <a:off x="4694238" y="1504950"/>
            <a:ext cx="514350" cy="539750"/>
          </a:xfrm>
          <a:solidFill>
            <a:schemeClr val="accent1"/>
          </a:solidFill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5</a:t>
            </a:r>
          </a:p>
        </p:txBody>
      </p:sp>
      <p:sp>
        <p:nvSpPr>
          <p:cNvPr id="62476" name="Content Placeholder 21"/>
          <p:cNvSpPr>
            <a:spLocks noGrp="1" noChangeAspect="1"/>
          </p:cNvSpPr>
          <p:nvPr>
            <p:ph sz="quarter" idx="71"/>
          </p:nvPr>
        </p:nvSpPr>
        <p:spPr>
          <a:xfrm>
            <a:off x="4694238" y="3333750"/>
            <a:ext cx="514350" cy="539750"/>
          </a:xfrm>
          <a:solidFill>
            <a:schemeClr val="accent1"/>
          </a:solidFill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7</a:t>
            </a:r>
          </a:p>
        </p:txBody>
      </p:sp>
      <p:sp>
        <p:nvSpPr>
          <p:cNvPr id="62477" name="TextBox 23"/>
          <p:cNvSpPr txBox="1">
            <a:spLocks noChangeArrowheads="1"/>
          </p:cNvSpPr>
          <p:nvPr/>
        </p:nvSpPr>
        <p:spPr bwMode="auto">
          <a:xfrm>
            <a:off x="1371600" y="1504950"/>
            <a:ext cx="263207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smtClean="0">
                <a:latin typeface="Open Sans" charset="0"/>
                <a:cs typeface="Open Sans"/>
              </a:rPr>
              <a:t>Authentication &amp; email delivery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62478" name="TextBox 25"/>
          <p:cNvSpPr txBox="1">
            <a:spLocks noChangeArrowheads="1"/>
          </p:cNvSpPr>
          <p:nvPr/>
        </p:nvSpPr>
        <p:spPr bwMode="auto">
          <a:xfrm>
            <a:off x="1325562" y="4019550"/>
            <a:ext cx="30480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dirty="0" smtClean="0">
                <a:latin typeface="Open Sans" charset="0"/>
                <a:cs typeface="Open Sans"/>
              </a:rPr>
              <a:t>Radius Connections </a:t>
            </a:r>
            <a:r>
              <a:rPr lang="en-JM" sz="1300" smtClean="0">
                <a:latin typeface="Open Sans" charset="0"/>
                <a:cs typeface="Open Sans"/>
              </a:rPr>
              <a:t>project overview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62479" name="TextBox 29"/>
          <p:cNvSpPr txBox="1">
            <a:spLocks noChangeArrowheads="1"/>
          </p:cNvSpPr>
          <p:nvPr/>
        </p:nvSpPr>
        <p:spPr bwMode="auto">
          <a:xfrm>
            <a:off x="1330325" y="2517775"/>
            <a:ext cx="267335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dirty="0" smtClean="0">
                <a:latin typeface="Open Sans" charset="0"/>
                <a:cs typeface="Open Sans"/>
              </a:rPr>
              <a:t>Data exchange landscape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62480" name="TextBox 30"/>
          <p:cNvSpPr txBox="1">
            <a:spLocks noChangeArrowheads="1"/>
          </p:cNvSpPr>
          <p:nvPr/>
        </p:nvSpPr>
        <p:spPr bwMode="auto">
          <a:xfrm>
            <a:off x="1330324" y="3257550"/>
            <a:ext cx="2860675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dirty="0" smtClean="0">
                <a:latin typeface="Open Sans" charset="0"/>
                <a:cs typeface="Open Sans"/>
              </a:rPr>
              <a:t>Radius Connections architecture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62481" name="TextBox 31"/>
          <p:cNvSpPr txBox="1">
            <a:spLocks noChangeArrowheads="1"/>
          </p:cNvSpPr>
          <p:nvPr/>
        </p:nvSpPr>
        <p:spPr bwMode="auto">
          <a:xfrm>
            <a:off x="5334000" y="3279775"/>
            <a:ext cx="1717675" cy="29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dirty="0" smtClean="0">
                <a:latin typeface="Open Sans" charset="0"/>
                <a:cs typeface="Open Sans"/>
              </a:rPr>
              <a:t>Resources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62482" name="TextBox 32"/>
          <p:cNvSpPr txBox="1">
            <a:spLocks noChangeArrowheads="1"/>
          </p:cNvSpPr>
          <p:nvPr/>
        </p:nvSpPr>
        <p:spPr bwMode="auto">
          <a:xfrm>
            <a:off x="5334000" y="1527175"/>
            <a:ext cx="30480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smtClean="0">
                <a:latin typeface="Open Sans" charset="0"/>
                <a:cs typeface="Open Sans"/>
              </a:rPr>
              <a:t>Radius Connections technical details</a:t>
            </a:r>
            <a:endParaRPr lang="en-JM" sz="1300" dirty="0">
              <a:latin typeface="Open Sans" charset="0"/>
              <a:cs typeface="Open Sans"/>
            </a:endParaRPr>
          </a:p>
        </p:txBody>
      </p:sp>
      <p:sp>
        <p:nvSpPr>
          <p:cNvPr id="23" name="Text Placeholder 4"/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9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tabLst>
                <a:tab pos="1793875" algn="l"/>
              </a:tabLst>
              <a:defRPr/>
            </a:pPr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22" name="Text Placeholder 12"/>
          <p:cNvSpPr>
            <a:spLocks noGrp="1"/>
          </p:cNvSpPr>
          <p:nvPr>
            <p:ph type="body" sz="quarter" idx="62"/>
          </p:nvPr>
        </p:nvSpPr>
        <p:spPr>
          <a:xfrm>
            <a:off x="5334000" y="2593975"/>
            <a:ext cx="3048000" cy="609600"/>
          </a:xfrm>
        </p:spPr>
        <p:txBody>
          <a:bodyPr>
            <a:normAutofit/>
          </a:bodyPr>
          <a:lstStyle/>
          <a:p>
            <a:pPr marL="171450" indent="-171450" eaLnBrk="1" hangingPunct="1">
              <a:lnSpc>
                <a:spcPct val="13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Documenting the process and data flow</a:t>
            </a:r>
          </a:p>
          <a:p>
            <a:pPr marL="171450" indent="-171450" eaLnBrk="1" hangingPunct="1">
              <a:lnSpc>
                <a:spcPct val="130000"/>
              </a:lnSpc>
              <a:spcBef>
                <a:spcPct val="0"/>
              </a:spcBef>
              <a:buFont typeface="Arial" charset="0"/>
              <a:buChar char="•"/>
            </a:pPr>
            <a:r>
              <a:rPr lang="en-US" dirty="0" smtClean="0">
                <a:solidFill>
                  <a:srgbClr val="484848"/>
                </a:solidFill>
                <a:latin typeface="Open Sans"/>
                <a:ea typeface="ＭＳ Ｐゴシック" charset="0"/>
                <a:cs typeface="Open Sans"/>
              </a:rPr>
              <a:t>Populating the data workbook</a:t>
            </a:r>
            <a:endParaRPr lang="en-JM" dirty="0">
              <a:solidFill>
                <a:srgbClr val="484848"/>
              </a:solidFill>
              <a:latin typeface="Open Sans"/>
              <a:ea typeface="ＭＳ Ｐゴシック" charset="0"/>
              <a:cs typeface="Open Sans"/>
            </a:endParaRPr>
          </a:p>
        </p:txBody>
      </p:sp>
      <p:sp>
        <p:nvSpPr>
          <p:cNvPr id="24" name="Content Placeholder 21"/>
          <p:cNvSpPr>
            <a:spLocks noGrp="1" noChangeAspect="1"/>
          </p:cNvSpPr>
          <p:nvPr>
            <p:ph sz="quarter" idx="71"/>
          </p:nvPr>
        </p:nvSpPr>
        <p:spPr>
          <a:xfrm>
            <a:off x="4694238" y="2419350"/>
            <a:ext cx="514350" cy="539750"/>
          </a:xfrm>
          <a:solidFill>
            <a:schemeClr val="accent1"/>
          </a:solidFill>
        </p:spPr>
        <p:txBody>
          <a:bodyPr wrap="none"/>
          <a:lstStyle/>
          <a:p>
            <a:pPr eaLnBrk="1" hangingPunct="1"/>
            <a:r>
              <a:rPr lang="en-US" sz="1800" dirty="0">
                <a:latin typeface="Open Sans"/>
                <a:ea typeface="ＭＳ Ｐゴシック" charset="0"/>
                <a:cs typeface="Open Sans"/>
              </a:rPr>
              <a:t>6</a:t>
            </a:r>
          </a:p>
        </p:txBody>
      </p:sp>
      <p:sp>
        <p:nvSpPr>
          <p:cNvPr id="25" name="TextBox 31"/>
          <p:cNvSpPr txBox="1">
            <a:spLocks noChangeArrowheads="1"/>
          </p:cNvSpPr>
          <p:nvPr/>
        </p:nvSpPr>
        <p:spPr bwMode="auto">
          <a:xfrm>
            <a:off x="5334000" y="2365375"/>
            <a:ext cx="2819400" cy="292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Calibri" charset="0"/>
                <a:ea typeface="ＭＳ Ｐゴシック" charset="0"/>
              </a:defRPr>
            </a:lvl9pPr>
          </a:lstStyle>
          <a:p>
            <a:pPr eaLnBrk="1" hangingPunct="1"/>
            <a:r>
              <a:rPr lang="en-JM" sz="1300" dirty="0" smtClean="0">
                <a:latin typeface="Open Sans" charset="0"/>
                <a:cs typeface="Open Sans"/>
              </a:rPr>
              <a:t>Process flow and data workbook</a:t>
            </a:r>
            <a:endParaRPr lang="en-JM" sz="1300" dirty="0">
              <a:latin typeface="Open Sans" charset="0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1273470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Standard file formats</a:t>
            </a:r>
          </a:p>
          <a:p>
            <a:pPr lvl="1"/>
            <a:r>
              <a:rPr lang="en-US" sz="1600" dirty="0" smtClean="0"/>
              <a:t>Delimited flat file</a:t>
            </a:r>
          </a:p>
          <a:p>
            <a:pPr lvl="1"/>
            <a:r>
              <a:rPr lang="en-US" sz="1600" dirty="0" smtClean="0"/>
              <a:t>XML</a:t>
            </a:r>
          </a:p>
          <a:p>
            <a:r>
              <a:rPr lang="en-US" sz="1800" dirty="0" smtClean="0"/>
              <a:t>Be prepared to consume multiple data files</a:t>
            </a:r>
          </a:p>
          <a:p>
            <a:pPr lvl="1"/>
            <a:r>
              <a:rPr lang="en-US" sz="1600" dirty="0" smtClean="0"/>
              <a:t>Contacts/Registrations (Applications) combined into a single file</a:t>
            </a:r>
          </a:p>
          <a:p>
            <a:pPr lvl="1"/>
            <a:r>
              <a:rPr lang="en-US" sz="1600" dirty="0" smtClean="0"/>
              <a:t>All other Radius modules will be separate files</a:t>
            </a:r>
          </a:p>
          <a:p>
            <a:r>
              <a:rPr lang="en-US" sz="1800" dirty="0" smtClean="0"/>
              <a:t>Radius IDs for each module/file should be stored in the client system to ensure data integrity</a:t>
            </a:r>
          </a:p>
          <a:p>
            <a:r>
              <a:rPr lang="en-US" sz="1800" dirty="0" smtClean="0"/>
              <a:t>Frequency of export: 1x/day during non-peak hours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to Client System – export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4955404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Selection criteria limited to fields in a single module</a:t>
            </a:r>
            <a:endParaRPr lang="en-US" sz="1600" dirty="0" smtClean="0"/>
          </a:p>
          <a:p>
            <a:r>
              <a:rPr lang="en-US" sz="1800" dirty="0" smtClean="0"/>
              <a:t>Recommended module is Registrations</a:t>
            </a:r>
            <a:endParaRPr lang="en-US" sz="1600" dirty="0" smtClean="0"/>
          </a:p>
          <a:p>
            <a:r>
              <a:rPr lang="en-US" sz="1800" dirty="0" smtClean="0"/>
              <a:t>Recommended criteria:</a:t>
            </a:r>
          </a:p>
          <a:p>
            <a:pPr lvl="1"/>
            <a:r>
              <a:rPr lang="en-US" sz="1600" b="1" i="1" dirty="0" smtClean="0"/>
              <a:t>Registration Status </a:t>
            </a:r>
            <a:r>
              <a:rPr lang="en-US" sz="1600" dirty="0" err="1" smtClean="0"/>
              <a:t>eq</a:t>
            </a:r>
            <a:r>
              <a:rPr lang="en-US" sz="1600" dirty="0" smtClean="0"/>
              <a:t> ‘Submitted’ or ‘Accepted’ or ‘Accepted Conditionally’ </a:t>
            </a:r>
            <a:r>
              <a:rPr lang="is-IS" sz="1600" dirty="0" smtClean="0"/>
              <a:t>…</a:t>
            </a:r>
          </a:p>
          <a:p>
            <a:pPr marL="457200" lvl="1" indent="0">
              <a:buNone/>
            </a:pPr>
            <a:r>
              <a:rPr lang="is-IS" sz="1600" dirty="0" smtClean="0"/>
              <a:t>AND</a:t>
            </a:r>
          </a:p>
          <a:p>
            <a:pPr lvl="1"/>
            <a:r>
              <a:rPr lang="is-IS" sz="1600" b="1" i="1" dirty="0" smtClean="0"/>
              <a:t>Modified Time </a:t>
            </a:r>
            <a:r>
              <a:rPr lang="is-IS" sz="1600" dirty="0" smtClean="0"/>
              <a:t>is greater than last successful export date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Radius to Client System – selection </a:t>
            </a:r>
            <a:r>
              <a:rPr lang="en-US" dirty="0"/>
              <a:t>c</a:t>
            </a:r>
            <a:r>
              <a:rPr lang="en-US" dirty="0" smtClean="0"/>
              <a:t>riteria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582218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Recommended data files for import from an </a:t>
            </a:r>
            <a:r>
              <a:rPr lang="en-US" sz="1800" dirty="0" smtClean="0"/>
              <a:t>SRS </a:t>
            </a:r>
            <a:r>
              <a:rPr lang="en-US" sz="1800" dirty="0" smtClean="0"/>
              <a:t>to Radius for a standard bidirectional data exchange</a:t>
            </a:r>
          </a:p>
          <a:p>
            <a:pPr lvl="1"/>
            <a:r>
              <a:rPr lang="en-US" sz="1600" dirty="0" smtClean="0"/>
              <a:t>Contacts</a:t>
            </a:r>
          </a:p>
          <a:p>
            <a:pPr lvl="1"/>
            <a:r>
              <a:rPr lang="en-US" sz="1600" dirty="0" smtClean="0"/>
              <a:t>Registrations</a:t>
            </a:r>
          </a:p>
          <a:p>
            <a:pPr lvl="1"/>
            <a:r>
              <a:rPr lang="en-US" sz="1600" dirty="0" smtClean="0"/>
              <a:t>Educations*</a:t>
            </a:r>
          </a:p>
          <a:p>
            <a:pPr lvl="1"/>
            <a:r>
              <a:rPr lang="en-US" sz="1600" dirty="0" smtClean="0"/>
              <a:t>Requirements*</a:t>
            </a:r>
          </a:p>
          <a:p>
            <a:pPr lvl="1"/>
            <a:r>
              <a:rPr lang="en-US" sz="1600" dirty="0" smtClean="0"/>
              <a:t>Decisions**</a:t>
            </a:r>
          </a:p>
          <a:p>
            <a:pPr lvl="1"/>
            <a:r>
              <a:rPr lang="en-US" sz="1600" dirty="0" smtClean="0"/>
              <a:t>Lifecycles**</a:t>
            </a:r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System to Radius – import modules/files</a:t>
            </a:r>
            <a:endParaRPr lang="en-US" dirty="0"/>
          </a:p>
        </p:txBody>
      </p:sp>
      <p:sp>
        <p:nvSpPr>
          <p:cNvPr id="5" name="Shape 296"/>
          <p:cNvSpPr txBox="1"/>
          <p:nvPr/>
        </p:nvSpPr>
        <p:spPr>
          <a:xfrm>
            <a:off x="706800" y="4056150"/>
            <a:ext cx="5008200" cy="496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*</a:t>
            </a: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Optional if application processing handled in System</a:t>
            </a:r>
            <a:b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</a:br>
            <a:r>
              <a:rPr 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Open Sans" charset="0"/>
                <a:ea typeface="Open Sans" charset="0"/>
                <a:cs typeface="Open Sans" charset="0"/>
              </a:rPr>
              <a:t>** Optional if decision management handled in System</a:t>
            </a:r>
          </a:p>
        </p:txBody>
      </p:sp>
    </p:spTree>
    <p:extLst>
      <p:ext uri="{BB962C8B-B14F-4D97-AF65-F5344CB8AC3E}">
        <p14:creationId xmlns:p14="http://schemas.microsoft.com/office/powerpoint/2010/main" val="197887158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Standard file formats</a:t>
            </a:r>
          </a:p>
          <a:p>
            <a:pPr lvl="1"/>
            <a:r>
              <a:rPr lang="en-US" sz="1600" dirty="0" smtClean="0"/>
              <a:t>Delimited flat file</a:t>
            </a:r>
          </a:p>
          <a:p>
            <a:pPr lvl="1"/>
            <a:r>
              <a:rPr lang="en-US" sz="1600" dirty="0" smtClean="0"/>
              <a:t>XML</a:t>
            </a:r>
          </a:p>
          <a:p>
            <a:r>
              <a:rPr lang="en-US" sz="1800" dirty="0" smtClean="0"/>
              <a:t>Be prepared to consume multiple data files</a:t>
            </a:r>
          </a:p>
          <a:p>
            <a:pPr lvl="1"/>
            <a:r>
              <a:rPr lang="en-US" sz="1600" dirty="0" smtClean="0"/>
              <a:t>Contacts/Registrations (Applications) combined into a single file</a:t>
            </a:r>
          </a:p>
          <a:p>
            <a:pPr lvl="1"/>
            <a:r>
              <a:rPr lang="en-US" sz="1600" dirty="0" smtClean="0"/>
              <a:t>Additional data produced in separate files that correspond to each Radius module involved</a:t>
            </a:r>
          </a:p>
          <a:p>
            <a:r>
              <a:rPr lang="en-US" sz="1800" dirty="0" smtClean="0"/>
              <a:t>Each file produced must contain the appropriate key(s)/ID(s) to relate data across Radius modules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System to Radius – import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95628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Files must be delta/change files</a:t>
            </a:r>
          </a:p>
          <a:p>
            <a:pPr lvl="1"/>
            <a:r>
              <a:rPr lang="en-US" sz="1600" dirty="0" smtClean="0"/>
              <a:t>Goal is for files to contain fewer than 10,000 records</a:t>
            </a:r>
          </a:p>
          <a:p>
            <a:r>
              <a:rPr lang="en-US" sz="1800" dirty="0" smtClean="0"/>
              <a:t>File name(s) should contain date stamp</a:t>
            </a:r>
          </a:p>
          <a:p>
            <a:pPr lvl="1"/>
            <a:r>
              <a:rPr lang="en-US" sz="1600" dirty="0" smtClean="0"/>
              <a:t>&lt;Radius&gt;_&lt;module&gt;_&lt;</a:t>
            </a:r>
            <a:r>
              <a:rPr lang="en-US" sz="1600" dirty="0" err="1" smtClean="0"/>
              <a:t>datetime</a:t>
            </a:r>
            <a:r>
              <a:rPr lang="en-US" sz="1600" dirty="0" smtClean="0"/>
              <a:t>&gt;.&lt;extension&gt;</a:t>
            </a:r>
          </a:p>
          <a:p>
            <a:r>
              <a:rPr lang="en-US" sz="1800" dirty="0" smtClean="0"/>
              <a:t>Frequency of export: 1x/day during non-peak hours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Client System to Radius – import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589152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7394575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Process Flow and Data Workbook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00158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Data exchange with the </a:t>
            </a:r>
            <a:r>
              <a:rPr lang="en-US" sz="1800" dirty="0" smtClean="0"/>
              <a:t>SRS </a:t>
            </a:r>
            <a:r>
              <a:rPr lang="en-US" sz="1800" dirty="0" smtClean="0"/>
              <a:t>usually begins with applicants</a:t>
            </a:r>
          </a:p>
          <a:p>
            <a:r>
              <a:rPr lang="en-US" sz="1800" dirty="0" smtClean="0"/>
              <a:t>Consider what tasks will be conducted in the </a:t>
            </a:r>
            <a:r>
              <a:rPr lang="en-US" sz="1800" dirty="0" smtClean="0"/>
              <a:t>SRS </a:t>
            </a:r>
            <a:r>
              <a:rPr lang="en-US" sz="1800" dirty="0" smtClean="0"/>
              <a:t>vs Radius</a:t>
            </a:r>
          </a:p>
          <a:p>
            <a:r>
              <a:rPr lang="en-US" sz="1800" dirty="0" smtClean="0"/>
              <a:t>Take time to reimagine and redefine your work processes according to best practices</a:t>
            </a:r>
          </a:p>
          <a:p>
            <a:r>
              <a:rPr lang="en-US" sz="1800" dirty="0" smtClean="0"/>
              <a:t>Define the purpose of the integration, examples include:</a:t>
            </a:r>
          </a:p>
          <a:p>
            <a:pPr lvl="1"/>
            <a:r>
              <a:rPr lang="en-US" sz="1600" dirty="0" smtClean="0"/>
              <a:t>Enabling application management</a:t>
            </a:r>
          </a:p>
          <a:p>
            <a:pPr lvl="1"/>
            <a:r>
              <a:rPr lang="en-US" sz="1600" dirty="0" smtClean="0"/>
              <a:t>Enabling other office’s business processes</a:t>
            </a:r>
          </a:p>
          <a:p>
            <a:pPr lvl="2"/>
            <a:r>
              <a:rPr lang="en-US" sz="1600" dirty="0" smtClean="0"/>
              <a:t>Financial Aid, Residence Life, Orientation, Advising</a:t>
            </a:r>
          </a:p>
          <a:p>
            <a:r>
              <a:rPr lang="en-US" sz="1800" dirty="0" smtClean="0"/>
              <a:t>Document and diagram the process and data flow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Process flow determines data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365344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/>
              <a:t>Living document to record your Radius configuration and integration mapping</a:t>
            </a:r>
          </a:p>
          <a:p>
            <a:r>
              <a:rPr lang="en-US" sz="1800" dirty="0" smtClean="0"/>
              <a:t>Documents</a:t>
            </a:r>
          </a:p>
          <a:p>
            <a:pPr lvl="1"/>
            <a:r>
              <a:rPr lang="en-US" sz="1600" dirty="0" smtClean="0"/>
              <a:t>System and custom defined fields</a:t>
            </a:r>
          </a:p>
          <a:p>
            <a:pPr lvl="1"/>
            <a:r>
              <a:rPr lang="en-US" sz="1600" dirty="0" smtClean="0"/>
              <a:t>Import and export field mapping</a:t>
            </a:r>
          </a:p>
          <a:p>
            <a:pPr lvl="1"/>
            <a:r>
              <a:rPr lang="en-US" sz="1600" dirty="0" smtClean="0"/>
              <a:t>Module and field requirements</a:t>
            </a:r>
          </a:p>
          <a:p>
            <a:pPr lvl="1"/>
            <a:r>
              <a:rPr lang="en-US" sz="1600" dirty="0" smtClean="0"/>
              <a:t>Selection criteria</a:t>
            </a:r>
          </a:p>
          <a:p>
            <a:pPr lvl="1"/>
            <a:r>
              <a:rPr lang="en-US" sz="1600" dirty="0" smtClean="0"/>
              <a:t>Special business logic and dependencies</a:t>
            </a:r>
          </a:p>
          <a:p>
            <a:pPr lvl="1"/>
            <a:r>
              <a:rPr lang="en-US" sz="1600" dirty="0" smtClean="0"/>
              <a:t>Data translation</a:t>
            </a:r>
          </a:p>
          <a:p>
            <a:pPr lvl="1"/>
            <a:endParaRPr lang="en-US" sz="1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Populating the data workbook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70478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7394575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Resources and Q&amp;A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060922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800" dirty="0" smtClean="0">
                <a:hlinkClick r:id="rId2"/>
              </a:rPr>
              <a:t>Radius Integration Templates User Guide</a:t>
            </a:r>
            <a:endParaRPr lang="en-US" sz="1800" dirty="0" smtClean="0"/>
          </a:p>
          <a:p>
            <a:r>
              <a:rPr lang="en-US" sz="1800" dirty="0" smtClean="0">
                <a:hlinkClick r:id="rId3"/>
              </a:rPr>
              <a:t>Radius Web Services Documentation</a:t>
            </a:r>
            <a:endParaRPr lang="en-US" sz="1800" dirty="0" smtClean="0"/>
          </a:p>
          <a:p>
            <a:r>
              <a:rPr lang="en-US" sz="1800" dirty="0" smtClean="0">
                <a:hlinkClick r:id="rId4"/>
              </a:rPr>
              <a:t>SSO and Authentication</a:t>
            </a:r>
            <a:endParaRPr lang="en-US" sz="1800" dirty="0" smtClean="0"/>
          </a:p>
          <a:p>
            <a:r>
              <a:rPr lang="en-US" sz="1800" dirty="0" smtClean="0">
                <a:hlinkClick r:id="rId5"/>
              </a:rPr>
              <a:t>Email Deliverability</a:t>
            </a:r>
            <a:endParaRPr lang="en-US" sz="1800" dirty="0" smtClean="0"/>
          </a:p>
          <a:p>
            <a:r>
              <a:rPr lang="en-US" sz="1800" dirty="0" smtClean="0">
                <a:hlinkClick r:id="rId6"/>
              </a:rPr>
              <a:t>Installing the Outlook Plugin</a:t>
            </a:r>
            <a:endParaRPr lang="en-US" sz="1800" dirty="0" smtClean="0"/>
          </a:p>
          <a:p>
            <a:r>
              <a:rPr lang="en-US" sz="1800" u="sng" dirty="0">
                <a:hlinkClick r:id="rId7"/>
              </a:rPr>
              <a:t>Payment gateway setup </a:t>
            </a:r>
            <a:r>
              <a:rPr lang="en-US" sz="1800" u="sng" dirty="0" smtClean="0">
                <a:hlinkClick r:id="rId7"/>
              </a:rPr>
              <a:t>video</a:t>
            </a:r>
            <a:endParaRPr lang="en-US" sz="1800" dirty="0" smtClean="0"/>
          </a:p>
          <a:p>
            <a:r>
              <a:rPr lang="en-US" sz="1800" dirty="0" smtClean="0">
                <a:hlinkClick r:id="rId8"/>
              </a:rPr>
              <a:t>Dell </a:t>
            </a:r>
            <a:r>
              <a:rPr lang="en-US" sz="1800" dirty="0" err="1" smtClean="0">
                <a:hlinkClick r:id="rId8"/>
              </a:rPr>
              <a:t>Boomi</a:t>
            </a:r>
            <a:r>
              <a:rPr lang="en-US" sz="1800" dirty="0" smtClean="0">
                <a:hlinkClick r:id="rId8"/>
              </a:rPr>
              <a:t> Atom Specifications</a:t>
            </a:r>
            <a:endParaRPr lang="en-US" sz="1800" dirty="0" smtClean="0"/>
          </a:p>
          <a:p>
            <a:r>
              <a:rPr lang="en-US" sz="1800" dirty="0" smtClean="0"/>
              <a:t>Radius Data Workbook</a:t>
            </a:r>
          </a:p>
          <a:p>
            <a:pPr lvl="1"/>
            <a:r>
              <a:rPr lang="en-US" sz="1600" dirty="0" smtClean="0"/>
              <a:t>Google Sheet – link to be provided </a:t>
            </a:r>
            <a:r>
              <a:rPr lang="en-US" sz="1600" smtClean="0"/>
              <a:t>via </a:t>
            </a:r>
            <a:r>
              <a:rPr lang="en-US" sz="1600" smtClean="0"/>
              <a:t>Teamwork</a:t>
            </a:r>
            <a:endParaRPr lang="en-US" sz="1600" dirty="0" smtClean="0"/>
          </a:p>
          <a:p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6318505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7394575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Authentication, Email Delivery, 	and Payment Gateways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07718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en-US" sz="1800" dirty="0"/>
              <a:t>Support Shibboleth v2.x or higher </a:t>
            </a:r>
          </a:p>
          <a:p>
            <a:pPr fontAlgn="base"/>
            <a:r>
              <a:rPr lang="en-US" sz="1800" dirty="0"/>
              <a:t>Available for back end users and SSC</a:t>
            </a:r>
          </a:p>
          <a:p>
            <a:pPr fontAlgn="base"/>
            <a:r>
              <a:rPr lang="en-US" sz="1800" dirty="0"/>
              <a:t>Hobsons acts as Service Provider (SP)</a:t>
            </a:r>
          </a:p>
          <a:p>
            <a:pPr fontAlgn="base"/>
            <a:r>
              <a:rPr lang="en-US" sz="1800" dirty="0" smtClean="0"/>
              <a:t>Institution </a:t>
            </a:r>
            <a:r>
              <a:rPr lang="en-US" sz="1800" dirty="0"/>
              <a:t>acts as Identity Provider (</a:t>
            </a:r>
            <a:r>
              <a:rPr lang="en-US" sz="1800" dirty="0" err="1"/>
              <a:t>IdP</a:t>
            </a:r>
            <a:r>
              <a:rPr lang="en-US" sz="1800" dirty="0"/>
              <a:t>)</a:t>
            </a:r>
          </a:p>
          <a:p>
            <a:pPr fontAlgn="base"/>
            <a:r>
              <a:rPr lang="en-US" sz="1800" dirty="0"/>
              <a:t>Hobsons needs a URL/XML file of your metadata</a:t>
            </a:r>
          </a:p>
          <a:p>
            <a:pPr fontAlgn="base"/>
            <a:r>
              <a:rPr lang="en-US" sz="1800" dirty="0"/>
              <a:t>IT needs to release “</a:t>
            </a:r>
            <a:r>
              <a:rPr lang="en-US" sz="1800" dirty="0" err="1"/>
              <a:t>eduPersonPrincipalName</a:t>
            </a:r>
            <a:r>
              <a:rPr lang="en-US" sz="1800" dirty="0"/>
              <a:t>” user attribute to Hobsons</a:t>
            </a:r>
          </a:p>
          <a:p>
            <a:pPr fontAlgn="base"/>
            <a:r>
              <a:rPr lang="en-US" sz="1800" dirty="0"/>
              <a:t>The value of the user attribute will populate the “SSO ID” field on the corresponding Radius user</a:t>
            </a:r>
          </a:p>
          <a:p>
            <a:pPr fontAlgn="base"/>
            <a:r>
              <a:rPr lang="en-US" sz="1800" u="sng" dirty="0">
                <a:hlinkClick r:id="rId2"/>
              </a:rPr>
              <a:t>Additional details</a:t>
            </a:r>
            <a:r>
              <a:rPr lang="en-US" sz="1800" dirty="0"/>
              <a:t> available on </a:t>
            </a:r>
            <a:r>
              <a:rPr lang="en-US" sz="1800" dirty="0" smtClean="0"/>
              <a:t>Compass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Single sign-on (SSO)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8823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en-US" sz="1800" dirty="0"/>
              <a:t>Radius sends emails en masse from an automated server</a:t>
            </a:r>
          </a:p>
          <a:p>
            <a:pPr fontAlgn="base"/>
            <a:r>
              <a:rPr lang="en-US" sz="1800" dirty="0"/>
              <a:t>Emails look like they are coming from your email address(</a:t>
            </a:r>
            <a:r>
              <a:rPr lang="en-US" sz="1800" dirty="0" err="1"/>
              <a:t>es</a:t>
            </a:r>
            <a:r>
              <a:rPr lang="en-US" sz="1800" dirty="0"/>
              <a:t>)</a:t>
            </a:r>
          </a:p>
          <a:p>
            <a:pPr fontAlgn="base"/>
            <a:r>
              <a:rPr lang="en-US" sz="1800" dirty="0"/>
              <a:t>IT needs to create a Sender Policy Framework (SPF) that serves as a “seal of approval” for Radius emails</a:t>
            </a:r>
          </a:p>
          <a:p>
            <a:pPr fontAlgn="base"/>
            <a:r>
              <a:rPr lang="en-US" sz="1800" u="sng" dirty="0">
                <a:hlinkClick r:id="rId2"/>
              </a:rPr>
              <a:t>Details</a:t>
            </a:r>
            <a:r>
              <a:rPr lang="en-US" sz="1800" dirty="0"/>
              <a:t> needed for SPF available on Compass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Email deliverability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13356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en-US" sz="1800" dirty="0"/>
              <a:t>Allows emails sent via Outlook to be logged in Radius on the corresponding Contact record</a:t>
            </a:r>
          </a:p>
          <a:p>
            <a:pPr fontAlgn="base"/>
            <a:r>
              <a:rPr lang="en-US" sz="1800" dirty="0"/>
              <a:t>Must be using Microsoft Outlook 2003/2007/2010/2013</a:t>
            </a:r>
          </a:p>
          <a:p>
            <a:pPr fontAlgn="base"/>
            <a:r>
              <a:rPr lang="en-US" sz="1800" dirty="0"/>
              <a:t>License key provided by Hobsons (WKZRK-YVZT4-C4F2B-FQGZS-E4CNC)</a:t>
            </a:r>
          </a:p>
          <a:p>
            <a:pPr fontAlgn="base"/>
            <a:r>
              <a:rPr lang="en-US" sz="1800" dirty="0"/>
              <a:t>User must have administrative rights</a:t>
            </a:r>
          </a:p>
          <a:p>
            <a:pPr fontAlgn="base"/>
            <a:r>
              <a:rPr lang="en-US" sz="1800" u="sng" dirty="0">
                <a:hlinkClick r:id="rId2"/>
              </a:rPr>
              <a:t>Download the plug-in</a:t>
            </a:r>
            <a:endParaRPr lang="en-US" sz="1800" dirty="0"/>
          </a:p>
          <a:p>
            <a:pPr fontAlgn="base"/>
            <a:r>
              <a:rPr lang="en-US" sz="1800" u="sng" dirty="0">
                <a:hlinkClick r:id="rId3"/>
              </a:rPr>
              <a:t>Additional details</a:t>
            </a:r>
            <a:r>
              <a:rPr lang="en-US" sz="1800" dirty="0"/>
              <a:t> available in Compass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Outlook integration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3177917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fontAlgn="base"/>
            <a:r>
              <a:rPr lang="en-US" sz="1800" dirty="0" smtClean="0"/>
              <a:t>Collect payments for application fees</a:t>
            </a:r>
            <a:endParaRPr lang="en-US" sz="1800" dirty="0"/>
          </a:p>
          <a:p>
            <a:pPr fontAlgn="base"/>
            <a:r>
              <a:rPr lang="en-US" sz="1800" dirty="0" smtClean="0"/>
              <a:t>Most popular gateways are supported</a:t>
            </a:r>
            <a:endParaRPr lang="en-US" sz="1800" dirty="0"/>
          </a:p>
          <a:p>
            <a:pPr fontAlgn="base"/>
            <a:r>
              <a:rPr lang="en-US" sz="1800" dirty="0" smtClean="0"/>
              <a:t>Configured in Radius Setup</a:t>
            </a:r>
          </a:p>
          <a:p>
            <a:pPr fontAlgn="base"/>
            <a:r>
              <a:rPr lang="en-US" sz="1800" dirty="0" smtClean="0"/>
              <a:t>Requires information from gateway</a:t>
            </a:r>
          </a:p>
          <a:p>
            <a:pPr lvl="1" fontAlgn="base"/>
            <a:r>
              <a:rPr lang="en-US" sz="1600" dirty="0" smtClean="0"/>
              <a:t>Authentication information</a:t>
            </a:r>
          </a:p>
          <a:p>
            <a:pPr lvl="1" fontAlgn="base"/>
            <a:r>
              <a:rPr lang="en-US" sz="1600" dirty="0" smtClean="0"/>
              <a:t>Transaction key</a:t>
            </a:r>
          </a:p>
          <a:p>
            <a:pPr lvl="1" fontAlgn="base"/>
            <a:r>
              <a:rPr lang="en-US" sz="1600" dirty="0" smtClean="0"/>
              <a:t>Target and callback URLs</a:t>
            </a:r>
          </a:p>
          <a:p>
            <a:pPr lvl="1" fontAlgn="base"/>
            <a:r>
              <a:rPr lang="en-US" sz="1600" dirty="0" smtClean="0"/>
              <a:t>Additional gateway specific information</a:t>
            </a:r>
            <a:endParaRPr lang="en-US" sz="1600" dirty="0"/>
          </a:p>
          <a:p>
            <a:pPr fontAlgn="base"/>
            <a:r>
              <a:rPr lang="en-US" sz="1800" u="sng" dirty="0" smtClean="0">
                <a:hlinkClick r:id="rId2"/>
              </a:rPr>
              <a:t>Payment gateway setup video</a:t>
            </a:r>
            <a:endParaRPr lang="en-US" sz="1800" dirty="0"/>
          </a:p>
          <a:p>
            <a:pPr fontAlgn="base"/>
            <a:r>
              <a:rPr lang="en-US" sz="1800" dirty="0" smtClean="0"/>
              <a:t>Search “payment gateway” in Compass Knowledge Base</a:t>
            </a:r>
            <a:endParaRPr lang="en-US" sz="18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Payment gateway configuration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7207269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Placeholder 4" descr="radius_texture 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9051"/>
            <a:ext cx="9230548" cy="51921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2" name="Straight Connector 11"/>
          <p:cNvCxnSpPr/>
          <p:nvPr/>
        </p:nvCxnSpPr>
        <p:spPr>
          <a:xfrm>
            <a:off x="554038" y="2952750"/>
            <a:ext cx="381000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 Placeholder 33"/>
          <p:cNvSpPr txBox="1">
            <a:spLocks/>
          </p:cNvSpPr>
          <p:nvPr/>
        </p:nvSpPr>
        <p:spPr bwMode="auto">
          <a:xfrm>
            <a:off x="530224" y="2281808"/>
            <a:ext cx="7394575" cy="867221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fontAlgn="auto">
              <a:spcAft>
                <a:spcPts val="0"/>
              </a:spcAft>
              <a:buFont typeface="Arial" panose="020B0604020202020204" pitchFamily="34" charset="0"/>
              <a:buNone/>
              <a:defRPr/>
            </a:pP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Data Exchange </a:t>
            </a:r>
            <a:r>
              <a:rPr lang="en-AU" sz="4000" spc="-150" dirty="0">
                <a:solidFill>
                  <a:schemeClr val="bg1"/>
                </a:solidFill>
                <a:latin typeface="Open Sans"/>
                <a:cs typeface="Open Sans"/>
              </a:rPr>
              <a:t>L</a:t>
            </a:r>
            <a:r>
              <a:rPr lang="en-AU" sz="4000" spc="-150" dirty="0" smtClean="0">
                <a:solidFill>
                  <a:schemeClr val="bg1"/>
                </a:solidFill>
                <a:latin typeface="Open Sans"/>
                <a:cs typeface="Open Sans"/>
              </a:rPr>
              <a:t>andscape</a:t>
            </a:r>
            <a:endParaRPr lang="en-AU" sz="3600" dirty="0">
              <a:solidFill>
                <a:schemeClr val="bg1"/>
              </a:solidFill>
              <a:latin typeface="Open Sans"/>
              <a:cs typeface="Open Sans"/>
            </a:endParaRPr>
          </a:p>
        </p:txBody>
      </p:sp>
      <p:sp>
        <p:nvSpPr>
          <p:cNvPr id="10" name="Text Placeholder 32"/>
          <p:cNvSpPr txBox="1">
            <a:spLocks/>
          </p:cNvSpPr>
          <p:nvPr/>
        </p:nvSpPr>
        <p:spPr bwMode="auto">
          <a:xfrm>
            <a:off x="0" y="3001964"/>
            <a:ext cx="4343400" cy="609600"/>
          </a:xfrm>
          <a:prstGeom prst="rect">
            <a:avLst/>
          </a:prstGeom>
        </p:spPr>
        <p:txBody>
          <a:bodyPr lIns="0" tIns="0" rIns="0" bIns="0"/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Neris Thin" panose="00000300000000000000" pitchFamily="50" charset="0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en-US" sz="1050" dirty="0">
              <a:solidFill>
                <a:srgbClr val="FFFFFF"/>
              </a:solidFill>
              <a:latin typeface="Open Sans"/>
              <a:cs typeface="Open Sans"/>
            </a:endParaRPr>
          </a:p>
        </p:txBody>
      </p:sp>
      <p:pic>
        <p:nvPicPr>
          <p:cNvPr id="16388" name="Picture 6" descr="LOGO_Hobsons_1COL_WHITE.eps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3400" y="4476750"/>
            <a:ext cx="1600200" cy="314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10405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2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exchange landscape</a:t>
            </a:r>
            <a:endParaRPr lang="en-US" dirty="0"/>
          </a:p>
        </p:txBody>
      </p:sp>
      <p:sp>
        <p:nvSpPr>
          <p:cNvPr id="5" name="Shape 157"/>
          <p:cNvSpPr/>
          <p:nvPr/>
        </p:nvSpPr>
        <p:spPr>
          <a:xfrm>
            <a:off x="3508199" y="2624293"/>
            <a:ext cx="2520279" cy="864095"/>
          </a:xfrm>
          <a:prstGeom prst="flowChartAlternateProcess">
            <a:avLst/>
          </a:prstGeom>
          <a:noFill/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" name="Shape 158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3577403" y="2933168"/>
            <a:ext cx="2395476" cy="267188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Shape 159"/>
          <p:cNvSpPr/>
          <p:nvPr/>
        </p:nvSpPr>
        <p:spPr>
          <a:xfrm>
            <a:off x="1707999" y="1328148"/>
            <a:ext cx="1008110" cy="936103"/>
          </a:xfrm>
          <a:prstGeom prst="flowChartMultidocument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8" name="Shape 160"/>
          <p:cNvCxnSpPr/>
          <p:nvPr/>
        </p:nvCxnSpPr>
        <p:spPr>
          <a:xfrm rot="-5400000" flipH="1">
            <a:off x="2695453" y="1740428"/>
            <a:ext cx="917399" cy="859199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9" name="Shape 161"/>
          <p:cNvSpPr/>
          <p:nvPr/>
        </p:nvSpPr>
        <p:spPr>
          <a:xfrm>
            <a:off x="6748560" y="2768309"/>
            <a:ext cx="792086" cy="720080"/>
          </a:xfrm>
          <a:prstGeom prst="foldedCorner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" name="Shape 162"/>
          <p:cNvSpPr/>
          <p:nvPr/>
        </p:nvSpPr>
        <p:spPr>
          <a:xfrm>
            <a:off x="6604543" y="2666761"/>
            <a:ext cx="792086" cy="720080"/>
          </a:xfrm>
          <a:prstGeom prst="foldedCorner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Shape 163"/>
          <p:cNvSpPr/>
          <p:nvPr/>
        </p:nvSpPr>
        <p:spPr>
          <a:xfrm>
            <a:off x="1707999" y="2552286"/>
            <a:ext cx="1008110" cy="936103"/>
          </a:xfrm>
          <a:prstGeom prst="flowChartMultidocument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Shape 164"/>
          <p:cNvSpPr/>
          <p:nvPr/>
        </p:nvSpPr>
        <p:spPr>
          <a:xfrm>
            <a:off x="1707999" y="3704412"/>
            <a:ext cx="1008110" cy="936103"/>
          </a:xfrm>
          <a:prstGeom prst="flowChartMultidocument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Shape 165"/>
          <p:cNvSpPr/>
          <p:nvPr/>
        </p:nvSpPr>
        <p:spPr>
          <a:xfrm>
            <a:off x="3436190" y="3836837"/>
            <a:ext cx="2664295" cy="720079"/>
          </a:xfrm>
          <a:prstGeom prst="flowChartMagneticDisk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Shape 166"/>
          <p:cNvSpPr/>
          <p:nvPr/>
        </p:nvSpPr>
        <p:spPr>
          <a:xfrm>
            <a:off x="6604543" y="3836837"/>
            <a:ext cx="936104" cy="659663"/>
          </a:xfrm>
          <a:prstGeom prst="flowChartMagneticDisk">
            <a:avLst/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Shape 167"/>
          <p:cNvSpPr txBox="1"/>
          <p:nvPr/>
        </p:nvSpPr>
        <p:spPr>
          <a:xfrm>
            <a:off x="1707998" y="1472166"/>
            <a:ext cx="864095" cy="646326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ACT 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SAT</a:t>
            </a:r>
            <a:b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GMAT/GRE NRCCUA</a:t>
            </a:r>
          </a:p>
        </p:txBody>
      </p:sp>
      <p:sp>
        <p:nvSpPr>
          <p:cNvPr id="16" name="Shape 168"/>
          <p:cNvSpPr txBox="1"/>
          <p:nvPr/>
        </p:nvSpPr>
        <p:spPr>
          <a:xfrm>
            <a:off x="1706454" y="2764357"/>
            <a:ext cx="864095" cy="64633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err="1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Alevel</a:t>
            </a: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, GCSE, IB, ACT</a:t>
            </a: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SAT</a:t>
            </a: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GRE</a:t>
            </a: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, </a:t>
            </a: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GMAT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7" name="Shape 169"/>
          <p:cNvSpPr txBox="1"/>
          <p:nvPr/>
        </p:nvSpPr>
        <p:spPr>
          <a:xfrm>
            <a:off x="1707998" y="3922178"/>
            <a:ext cx="864095" cy="507830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err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CommonApp</a:t>
            </a:r>
            <a: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/>
            </a:r>
            <a:b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UCAS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" name="Shape 170"/>
          <p:cNvSpPr txBox="1"/>
          <p:nvPr/>
        </p:nvSpPr>
        <p:spPr>
          <a:xfrm>
            <a:off x="3508199" y="4193661"/>
            <a:ext cx="2592287" cy="230832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SITS, QL, Banner, </a:t>
            </a:r>
            <a: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PeopleSoft, </a:t>
            </a:r>
            <a:r>
              <a:rPr lang="en-US" sz="900" b="0" i="0" u="none" strike="noStrike" cap="none" dirty="0" err="1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Jenzabar</a:t>
            </a:r>
            <a: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, Etc.</a:t>
            </a:r>
          </a:p>
        </p:txBody>
      </p:sp>
      <p:sp>
        <p:nvSpPr>
          <p:cNvPr id="19" name="Shape 171"/>
          <p:cNvSpPr txBox="1"/>
          <p:nvPr/>
        </p:nvSpPr>
        <p:spPr>
          <a:xfrm>
            <a:off x="6532535" y="2696302"/>
            <a:ext cx="1008111" cy="507830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ImageNow</a:t>
            </a:r>
            <a:b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BannerXtender</a:t>
            </a:r>
            <a:b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Nolij</a:t>
            </a:r>
          </a:p>
        </p:txBody>
      </p:sp>
      <p:sp>
        <p:nvSpPr>
          <p:cNvPr id="20" name="Shape 172"/>
          <p:cNvSpPr txBox="1"/>
          <p:nvPr/>
        </p:nvSpPr>
        <p:spPr>
          <a:xfrm>
            <a:off x="6676550" y="4055161"/>
            <a:ext cx="864095" cy="369332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Data Warehouse</a:t>
            </a:r>
          </a:p>
        </p:txBody>
      </p:sp>
      <p:cxnSp>
        <p:nvCxnSpPr>
          <p:cNvPr id="21" name="Shape 173"/>
          <p:cNvCxnSpPr/>
          <p:nvPr/>
        </p:nvCxnSpPr>
        <p:spPr>
          <a:xfrm rot="10800000" flipH="1">
            <a:off x="2716112" y="3056340"/>
            <a:ext cx="792086" cy="3193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22" name="Shape 174"/>
          <p:cNvCxnSpPr/>
          <p:nvPr/>
        </p:nvCxnSpPr>
        <p:spPr>
          <a:xfrm rot="10800000" flipH="1">
            <a:off x="2680107" y="3200273"/>
            <a:ext cx="836400" cy="775799"/>
          </a:xfrm>
          <a:prstGeom prst="bentConnector3">
            <a:avLst>
              <a:gd name="adj1" fmla="val 50008"/>
            </a:avLst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sp>
        <p:nvSpPr>
          <p:cNvPr id="23" name="Shape 175"/>
          <p:cNvSpPr/>
          <p:nvPr/>
        </p:nvSpPr>
        <p:spPr>
          <a:xfrm>
            <a:off x="4020697" y="3488389"/>
            <a:ext cx="109286" cy="348447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Shape 176"/>
          <p:cNvSpPr/>
          <p:nvPr/>
        </p:nvSpPr>
        <p:spPr>
          <a:xfrm>
            <a:off x="5452415" y="3488389"/>
            <a:ext cx="109286" cy="348447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5" name="Shape 177"/>
          <p:cNvCxnSpPr/>
          <p:nvPr/>
        </p:nvCxnSpPr>
        <p:spPr>
          <a:xfrm>
            <a:off x="6004635" y="3409389"/>
            <a:ext cx="635699" cy="512700"/>
          </a:xfrm>
          <a:prstGeom prst="bentConnector3">
            <a:avLst>
              <a:gd name="adj1" fmla="val 50012"/>
            </a:avLst>
          </a:prstGeom>
          <a:noFill/>
          <a:ln w="9525" cap="flat" cmpd="sng">
            <a:solidFill>
              <a:srgbClr val="4A7DBA"/>
            </a:solidFill>
            <a:prstDash val="solid"/>
            <a:round/>
            <a:headEnd type="none" w="med" len="med"/>
            <a:tailEnd type="triangle" w="lg" len="lg"/>
          </a:ln>
        </p:spPr>
      </p:cxnSp>
      <p:cxnSp>
        <p:nvCxnSpPr>
          <p:cNvPr id="26" name="Shape 178"/>
          <p:cNvCxnSpPr/>
          <p:nvPr/>
        </p:nvCxnSpPr>
        <p:spPr>
          <a:xfrm>
            <a:off x="6028478" y="3056341"/>
            <a:ext cx="576000" cy="0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triangle" w="lg" len="lg"/>
            <a:tailEnd type="triangle" w="lg" len="lg"/>
          </a:ln>
        </p:spPr>
      </p:cxnSp>
      <p:sp>
        <p:nvSpPr>
          <p:cNvPr id="27" name="Shape 179"/>
          <p:cNvSpPr txBox="1"/>
          <p:nvPr/>
        </p:nvSpPr>
        <p:spPr>
          <a:xfrm>
            <a:off x="304800" y="1258628"/>
            <a:ext cx="1429507" cy="32316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Search Services</a:t>
            </a:r>
          </a:p>
        </p:txBody>
      </p:sp>
      <p:sp>
        <p:nvSpPr>
          <p:cNvPr id="28" name="Shape 180"/>
          <p:cNvSpPr txBox="1"/>
          <p:nvPr/>
        </p:nvSpPr>
        <p:spPr>
          <a:xfrm>
            <a:off x="6406505" y="4536880"/>
            <a:ext cx="1636744" cy="32316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Data Warehouse</a:t>
            </a:r>
          </a:p>
        </p:txBody>
      </p:sp>
      <p:sp>
        <p:nvSpPr>
          <p:cNvPr id="29" name="Shape 181"/>
          <p:cNvSpPr txBox="1"/>
          <p:nvPr/>
        </p:nvSpPr>
        <p:spPr>
          <a:xfrm>
            <a:off x="6386682" y="2266950"/>
            <a:ext cx="1636744" cy="32316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Imaging Systems</a:t>
            </a:r>
          </a:p>
        </p:txBody>
      </p:sp>
      <p:sp>
        <p:nvSpPr>
          <p:cNvPr id="30" name="Shape 182"/>
          <p:cNvSpPr txBox="1"/>
          <p:nvPr/>
        </p:nvSpPr>
        <p:spPr>
          <a:xfrm>
            <a:off x="315179" y="3642548"/>
            <a:ext cx="1429507" cy="553993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External Applications</a:t>
            </a:r>
          </a:p>
        </p:txBody>
      </p:sp>
      <p:sp>
        <p:nvSpPr>
          <p:cNvPr id="31" name="Shape 183"/>
          <p:cNvSpPr txBox="1"/>
          <p:nvPr/>
        </p:nvSpPr>
        <p:spPr>
          <a:xfrm>
            <a:off x="315179" y="2531002"/>
            <a:ext cx="1429507" cy="32316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Test Scores</a:t>
            </a:r>
          </a:p>
        </p:txBody>
      </p:sp>
      <p:sp>
        <p:nvSpPr>
          <p:cNvPr id="32" name="Shape 184"/>
          <p:cNvSpPr txBox="1"/>
          <p:nvPr/>
        </p:nvSpPr>
        <p:spPr>
          <a:xfrm>
            <a:off x="4202322" y="4556918"/>
            <a:ext cx="1132032" cy="265454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1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SIS</a:t>
            </a:r>
          </a:p>
        </p:txBody>
      </p:sp>
      <p:sp>
        <p:nvSpPr>
          <p:cNvPr id="33" name="Shape 185"/>
          <p:cNvSpPr txBox="1"/>
          <p:nvPr/>
        </p:nvSpPr>
        <p:spPr>
          <a:xfrm>
            <a:off x="4273599" y="1047750"/>
            <a:ext cx="1636744" cy="323161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3F3F3F"/>
              </a:buClr>
              <a:buSzPct val="25000"/>
              <a:buFont typeface="Trebuchet MS"/>
              <a:buNone/>
            </a:pPr>
            <a:r>
              <a:rPr lang="en-US" sz="1500" b="1" i="0" u="none" strike="noStrike" cap="none">
                <a:solidFill>
                  <a:srgbClr val="3F3F3F"/>
                </a:solidFill>
                <a:latin typeface="Trebuchet MS"/>
                <a:ea typeface="Trebuchet MS"/>
                <a:cs typeface="Trebuchet MS"/>
                <a:sym typeface="Trebuchet MS"/>
              </a:rPr>
              <a:t>Ad Hoc</a:t>
            </a:r>
          </a:p>
        </p:txBody>
      </p:sp>
      <p:sp>
        <p:nvSpPr>
          <p:cNvPr id="34" name="Shape 186"/>
          <p:cNvSpPr/>
          <p:nvPr/>
        </p:nvSpPr>
        <p:spPr>
          <a:xfrm>
            <a:off x="4342397" y="1358611"/>
            <a:ext cx="792086" cy="720080"/>
          </a:xfrm>
          <a:prstGeom prst="foldedCorner">
            <a:avLst>
              <a:gd name="adj" fmla="val 16667"/>
            </a:avLst>
          </a:prstGeom>
          <a:solidFill>
            <a:schemeClr val="accent1"/>
          </a:solidFill>
          <a:ln w="25400" cap="flat" cmpd="sng">
            <a:solidFill>
              <a:srgbClr val="395E8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25" rIns="91425" bIns="45725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Shape 187"/>
          <p:cNvSpPr txBox="1"/>
          <p:nvPr/>
        </p:nvSpPr>
        <p:spPr>
          <a:xfrm>
            <a:off x="4322735" y="1462450"/>
            <a:ext cx="1008111" cy="507827"/>
          </a:xfrm>
          <a:prstGeom prst="rect">
            <a:avLst/>
          </a:prstGeom>
          <a:noFill/>
          <a:ln>
            <a:noFill/>
          </a:ln>
        </p:spPr>
        <p:txBody>
          <a:bodyPr lIns="91425" tIns="45725" rIns="91425" bIns="45725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Events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College Fairs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b="0" i="0" u="none" strike="noStrike" cap="none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Marketing</a:t>
            </a:r>
          </a:p>
          <a:p>
            <a:pPr marL="0" marR="0" lvl="0" indent="0" algn="l" rtl="0">
              <a:spcBef>
                <a:spcPts val="0"/>
              </a:spcBef>
              <a:buClr>
                <a:schemeClr val="lt1"/>
              </a:buClr>
              <a:buSzPct val="25000"/>
              <a:buFont typeface="Trebuchet MS"/>
              <a:buNone/>
            </a:pPr>
            <a:r>
              <a:rPr lang="en-US" sz="900" dirty="0" smtClean="0">
                <a:solidFill>
                  <a:schemeClr val="lt1"/>
                </a:solidFill>
                <a:latin typeface="Trebuchet MS"/>
                <a:ea typeface="Trebuchet MS"/>
                <a:cs typeface="Trebuchet MS"/>
                <a:sym typeface="Trebuchet MS"/>
              </a:rPr>
              <a:t>UCAS Events</a:t>
            </a:r>
            <a:endParaRPr lang="en-US" sz="900" b="0" i="0" u="none" strike="noStrike" cap="none" dirty="0">
              <a:solidFill>
                <a:schemeClr val="l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cxnSp>
        <p:nvCxnSpPr>
          <p:cNvPr id="36" name="Shape 188"/>
          <p:cNvCxnSpPr/>
          <p:nvPr/>
        </p:nvCxnSpPr>
        <p:spPr>
          <a:xfrm>
            <a:off x="4645613" y="2084989"/>
            <a:ext cx="15339" cy="542925"/>
          </a:xfrm>
          <a:prstGeom prst="straightConnector1">
            <a:avLst/>
          </a:prstGeom>
          <a:noFill/>
          <a:ln w="9525" cap="flat" cmpd="sng">
            <a:solidFill>
              <a:srgbClr val="4A7DBA"/>
            </a:solidFill>
            <a:prstDash val="solid"/>
            <a:round/>
            <a:headEnd type="triangle" w="lg" len="lg"/>
            <a:tailEnd type="triangle" w="lg" len="lg"/>
          </a:ln>
        </p:spPr>
      </p:cxnSp>
    </p:spTree>
    <p:extLst>
      <p:ext uri="{BB962C8B-B14F-4D97-AF65-F5344CB8AC3E}">
        <p14:creationId xmlns:p14="http://schemas.microsoft.com/office/powerpoint/2010/main" val="947272538"/>
      </p:ext>
    </p:extLst>
  </p:cSld>
  <p:clrMapOvr>
    <a:masterClrMapping/>
  </p:clrMapOvr>
  <p:transition xmlns:p14="http://schemas.microsoft.com/office/powerpoint/2010/main" spd="slow">
    <p:push dir="u"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9">
      <a:dk1>
        <a:srgbClr val="0B0B0B"/>
      </a:dk1>
      <a:lt1>
        <a:srgbClr val="FFFFFF"/>
      </a:lt1>
      <a:dk2>
        <a:srgbClr val="434343"/>
      </a:dk2>
      <a:lt2>
        <a:srgbClr val="FFFFFF"/>
      </a:lt2>
      <a:accent1>
        <a:srgbClr val="4B44C5"/>
      </a:accent1>
      <a:accent2>
        <a:srgbClr val="D20061"/>
      </a:accent2>
      <a:accent3>
        <a:srgbClr val="1E787A"/>
      </a:accent3>
      <a:accent4>
        <a:srgbClr val="6CCBCB"/>
      </a:accent4>
      <a:accent5>
        <a:srgbClr val="BCDAB8"/>
      </a:accent5>
      <a:accent6>
        <a:srgbClr val="A5ADB6"/>
      </a:accent6>
      <a:hlink>
        <a:srgbClr val="0070C0"/>
      </a:hlink>
      <a:folHlink>
        <a:srgbClr val="16B0B7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222021</TotalTime>
  <Words>1337</Words>
  <Application>Microsoft Macintosh PowerPoint</Application>
  <PresentationFormat>On-screen Show (16:9)</PresentationFormat>
  <Paragraphs>267</Paragraphs>
  <Slides>29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PowerPoint Presentation</vt:lpstr>
      <vt:lpstr>Today’s agenda</vt:lpstr>
      <vt:lpstr>PowerPoint Presentation</vt:lpstr>
      <vt:lpstr>Single sign-on (SSO)</vt:lpstr>
      <vt:lpstr>Email deliverability</vt:lpstr>
      <vt:lpstr>Outlook integration</vt:lpstr>
      <vt:lpstr>Payment gateway configuration</vt:lpstr>
      <vt:lpstr>PowerPoint Presentation</vt:lpstr>
      <vt:lpstr>Data exchange landscape</vt:lpstr>
      <vt:lpstr>Data integration methods</vt:lpstr>
      <vt:lpstr>PowerPoint Presentation</vt:lpstr>
      <vt:lpstr>Radius Connections Architecture</vt:lpstr>
      <vt:lpstr>Technical specifications &amp; security</vt:lpstr>
      <vt:lpstr>PowerPoint Presentation</vt:lpstr>
      <vt:lpstr>Radius Connections project team</vt:lpstr>
      <vt:lpstr>Radius Connections process overview</vt:lpstr>
      <vt:lpstr>Radius Connections sample timeline</vt:lpstr>
      <vt:lpstr>PowerPoint Presentation</vt:lpstr>
      <vt:lpstr>Radius to Client System – export modules/files</vt:lpstr>
      <vt:lpstr>Radius to Client System – export details</vt:lpstr>
      <vt:lpstr>Radius to Client System – selection criteria</vt:lpstr>
      <vt:lpstr>Client System to Radius – import modules/files</vt:lpstr>
      <vt:lpstr>Client System to Radius – import details</vt:lpstr>
      <vt:lpstr>Client System to Radius – import details</vt:lpstr>
      <vt:lpstr>PowerPoint Presentation</vt:lpstr>
      <vt:lpstr>Process flow determines data flow</vt:lpstr>
      <vt:lpstr>Populating the data workbook</vt:lpstr>
      <vt:lpstr>PowerPoint Presentation</vt:lpstr>
      <vt:lpstr>Resources</vt:lpstr>
    </vt:vector>
  </TitlesOfParts>
  <Company>LIME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adrienne.reynolds</dc:creator>
  <cp:lastModifiedBy>Daniel Falls</cp:lastModifiedBy>
  <cp:revision>1499</cp:revision>
  <dcterms:created xsi:type="dcterms:W3CDTF">2013-04-14T18:18:29Z</dcterms:created>
  <dcterms:modified xsi:type="dcterms:W3CDTF">2016-08-02T15:26:26Z</dcterms:modified>
</cp:coreProperties>
</file>